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7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498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90" r:id="rId40"/>
    <p:sldId id="492" r:id="rId41"/>
    <p:sldId id="493" r:id="rId42"/>
    <p:sldId id="494" r:id="rId43"/>
    <p:sldId id="495" r:id="rId44"/>
    <p:sldId id="496" r:id="rId45"/>
    <p:sldId id="497" r:id="rId46"/>
    <p:sldId id="415" r:id="rId47"/>
    <p:sldId id="485" r:id="rId48"/>
    <p:sldId id="486" r:id="rId49"/>
    <p:sldId id="48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2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5F61-21D6-3C41-84BE-F7B89A6D471B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37448-E2CF-654E-88D2-C9A885E72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85B94-DFD6-B944-9D3A-FA559E2850B8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933F0-79CB-134A-88EE-4BFF62439250}" type="slidenum">
              <a:rPr lang="en-US"/>
              <a:pPr/>
              <a:t>23</a:t>
            </a:fld>
            <a:endParaRPr lang="en-US"/>
          </a:p>
        </p:txBody>
      </p:sp>
      <p:sp>
        <p:nvSpPr>
          <p:cNvPr id="542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A4537-29BE-F849-A890-CC08E82BB0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B2671-717E-7349-B6F1-83A45460EF1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FC85F-4B66-724F-A5C7-16D61B304B7C}" type="slidenum">
              <a:rPr lang="en-US"/>
              <a:pPr/>
              <a:t>34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3EC9-0FFF-5E46-B0B5-5A7687A03031}" type="datetimeFigureOut">
              <a:rPr lang="en-US" smtClean="0"/>
              <a:pPr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oster.CIT\Desktop\roble_cedar2010\TN_mw_daily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oster.CIT\Desktop\roble_cedar2010\NMF2_mw_daily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oster.CIT\Desktop\roble_cedar2010\u_anim_52N.avi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THE NCAR TGCM’S:</a:t>
            </a:r>
            <a:br>
              <a:rPr lang="en-US" dirty="0" smtClean="0"/>
            </a:br>
            <a:r>
              <a:rPr lang="en-US" dirty="0" smtClean="0"/>
              <a:t>PAST, PRESENT, AND FUTURE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R.G.Roble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HAO/ESSL/NCAR</a:t>
            </a:r>
            <a:br>
              <a:rPr lang="en-US" dirty="0"/>
            </a:br>
            <a:r>
              <a:rPr lang="en-US" dirty="0" err="1"/>
              <a:t>Boulder,Co</a:t>
            </a:r>
            <a:endParaRPr lang="en-US" dirty="0"/>
          </a:p>
        </p:txBody>
      </p:sp>
      <p:sp>
        <p:nvSpPr>
          <p:cNvPr id="157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457200" y="3886200"/>
            <a:ext cx="762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6" descr="gordon.epot.north.png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-120650"/>
            <a:ext cx="5487987" cy="710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026" descr="&#10;Figure.png 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533400"/>
            <a:ext cx="7781925" cy="1070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y Documents\roble\fig10_de2_po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-9525"/>
            <a:ext cx="58674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026" descr="tie-gcm.png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177925"/>
            <a:ext cx="7173913" cy="450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My Documents\roble\fig11_tiegcm_tnpot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619750" cy="691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026" descr="solarEUVandUV.png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415925"/>
            <a:ext cx="7173913" cy="602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y Documents\roble\fig16_unsat_slt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048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My Documents\roble\fig21_tnloc_1h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My Documents\roble\fig22_tnsondr_1y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iurnalTide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-157163"/>
            <a:ext cx="5648325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y Documents\scd_userforum\atmo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2819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3622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7638" y="82550"/>
            <a:ext cx="4206875" cy="3235325"/>
            <a:chOff x="102" y="57"/>
            <a:chExt cx="2922" cy="2247"/>
          </a:xfrm>
        </p:grpSpPr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" y="246"/>
              <a:ext cx="2922" cy="20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449" y="57"/>
              <a:ext cx="190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SLT=12  AMPLITUDE*1</a:t>
              </a:r>
            </a:p>
          </p:txBody>
        </p:sp>
      </p:grp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976813" y="207963"/>
            <a:ext cx="163512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562475" y="82550"/>
            <a:ext cx="4146550" cy="3236913"/>
            <a:chOff x="3168" y="57"/>
            <a:chExt cx="2880" cy="2248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57"/>
              <a:ext cx="2880" cy="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3638" y="57"/>
              <a:ext cx="182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AMPLITUDE*2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1238" y="3317875"/>
            <a:ext cx="4354512" cy="3381375"/>
            <a:chOff x="1584" y="2304"/>
            <a:chExt cx="3024" cy="2348"/>
          </a:xfrm>
        </p:grpSpPr>
        <p:pic>
          <p:nvPicPr>
            <p:cNvPr id="51210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2492"/>
              <a:ext cx="302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2370" y="2304"/>
              <a:ext cx="1395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 2.5 deg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7963" y="207963"/>
            <a:ext cx="4267200" cy="3317875"/>
            <a:chOff x="144" y="144"/>
            <a:chExt cx="2964" cy="2304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88"/>
              <a:ext cx="296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614" y="144"/>
              <a:ext cx="193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562475" y="207963"/>
            <a:ext cx="4051300" cy="3282950"/>
            <a:chOff x="3168" y="144"/>
            <a:chExt cx="2814" cy="2280"/>
          </a:xfrm>
        </p:grpSpPr>
        <p:pic>
          <p:nvPicPr>
            <p:cNvPr id="532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88"/>
              <a:ext cx="2814" cy="21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3600" y="144"/>
              <a:ext cx="1940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AMPLITUDE*2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78050" y="3525838"/>
            <a:ext cx="4249738" cy="3275012"/>
            <a:chOff x="1512" y="2448"/>
            <a:chExt cx="2952" cy="2274"/>
          </a:xfrm>
        </p:grpSpPr>
        <p:pic>
          <p:nvPicPr>
            <p:cNvPr id="5325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12" y="2592"/>
              <a:ext cx="2952" cy="21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1814" y="2448"/>
              <a:ext cx="231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 2.5 deg</a:t>
              </a: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Times New Roman" charset="0"/>
              </a:rPr>
              <a:t>U</a:t>
            </a:r>
            <a:r>
              <a:rPr lang="en-US" sz="2400" baseline="-25000">
                <a:solidFill>
                  <a:schemeClr val="tx1"/>
                </a:solidFill>
                <a:latin typeface="Times New Roman" charset="0"/>
              </a:rPr>
              <a:t>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tht_TN_combined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85875"/>
            <a:ext cx="85725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42887" y="3962400"/>
            <a:ext cx="8686800" cy="2746356"/>
            <a:chOff x="457200" y="3962400"/>
            <a:chExt cx="8686800" cy="2746356"/>
          </a:xfrm>
        </p:grpSpPr>
        <p:grpSp>
          <p:nvGrpSpPr>
            <p:cNvPr id="3" name="Group 26"/>
            <p:cNvGrpSpPr/>
            <p:nvPr/>
          </p:nvGrpSpPr>
          <p:grpSpPr>
            <a:xfrm>
              <a:off x="608807" y="4267994"/>
              <a:ext cx="8535193" cy="2440762"/>
              <a:chOff x="608807" y="4267994"/>
              <a:chExt cx="8535193" cy="2440762"/>
            </a:xfrm>
          </p:grpSpPr>
          <p:pic>
            <p:nvPicPr>
              <p:cNvPr id="22" name="Picture 16" descr="20LT_IGRF_mignmig_plev4"/>
              <p:cNvPicPr>
                <a:picLocks noChangeAspect="1" noChangeArrowheads="1"/>
              </p:cNvPicPr>
              <p:nvPr/>
            </p:nvPicPr>
            <p:blipFill>
              <a:blip r:embed="rId3"/>
              <a:srcRect l="56956" t="22285" r="22397" b="18245"/>
              <a:stretch>
                <a:fillRect/>
              </a:stretch>
            </p:blipFill>
            <p:spPr bwMode="auto">
              <a:xfrm rot="16200000">
                <a:off x="3567113" y="1309688"/>
                <a:ext cx="2163763" cy="808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8140700" y="5029200"/>
                <a:ext cx="10033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20 LST</a:t>
                </a:r>
                <a:endPara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6477000" y="6431757"/>
                <a:ext cx="183580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after </a:t>
                </a:r>
                <a:r>
                  <a:rPr lang="en-US" sz="1200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Hagan et al.</a:t>
                </a: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 [2007]</a:t>
                </a:r>
              </a:p>
            </p:txBody>
          </p:sp>
        </p:grp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457200" y="3962400"/>
              <a:ext cx="84724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TIME-GCM Electron Density at 450 km - March</a:t>
              </a:r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3733800" y="304800"/>
            <a:ext cx="5410200" cy="3493532"/>
            <a:chOff x="0" y="468868"/>
            <a:chExt cx="5410200" cy="3493532"/>
          </a:xfrm>
        </p:grpSpPr>
        <p:pic>
          <p:nvPicPr>
            <p:cNvPr id="6146" name="Picture 2" descr="GRL_COVERv0"/>
            <p:cNvPicPr>
              <a:picLocks noChangeAspect="1" noChangeArrowheads="1"/>
            </p:cNvPicPr>
            <p:nvPr/>
          </p:nvPicPr>
          <p:blipFill>
            <a:blip r:embed="rId4"/>
            <a:srcRect l="30155" t="48993" r="9600" b="15020"/>
            <a:stretch>
              <a:fillRect/>
            </a:stretch>
          </p:blipFill>
          <p:spPr bwMode="auto">
            <a:xfrm>
              <a:off x="762000" y="867284"/>
              <a:ext cx="3728724" cy="2817304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2663511" y="3684588"/>
              <a:ext cx="182721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after </a:t>
              </a:r>
              <a:r>
                <a:rPr lang="en-US" sz="1200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Immel</a:t>
              </a:r>
              <a:r>
                <a:rPr lang="en-US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et al</a:t>
              </a:r>
              <a:r>
                <a:rPr lang="en-US" sz="12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. (2006)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468868"/>
              <a:ext cx="541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IMAGE FUV </a:t>
              </a:r>
              <a:r>
                <a:rPr lang="en-US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Ionospheric</a:t>
              </a: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Emission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71524" y="867284"/>
              <a:ext cx="9973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March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2002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09600" y="703216"/>
            <a:ext cx="3339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Tropospheric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Tidal Effects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 the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Earth’s Ionosphere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_mw_daily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MF2_mw_daily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nnual_ch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693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My Documents\roble\tgcm_transparencies2\fig2-colo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How and why the </a:t>
            </a:r>
            <a:r>
              <a:rPr lang="en-US" dirty="0" err="1" smtClean="0"/>
              <a:t>TGCM’s</a:t>
            </a:r>
            <a:r>
              <a:rPr lang="en-US" dirty="0" smtClean="0"/>
              <a:t> were developed</a:t>
            </a:r>
          </a:p>
          <a:p>
            <a:pPr>
              <a:buNone/>
            </a:pPr>
            <a:r>
              <a:rPr lang="en-US" dirty="0" smtClean="0"/>
              <a:t>       at NCAR.</a:t>
            </a:r>
          </a:p>
          <a:p>
            <a:r>
              <a:rPr lang="en-US" dirty="0" smtClean="0"/>
              <a:t> Their present day capability and how they    </a:t>
            </a:r>
          </a:p>
          <a:p>
            <a:pPr>
              <a:buNone/>
            </a:pPr>
            <a:r>
              <a:rPr lang="en-US" dirty="0" smtClean="0"/>
              <a:t>       are being used in CEDAR.</a:t>
            </a:r>
          </a:p>
          <a:p>
            <a:r>
              <a:rPr lang="en-US" smtClean="0"/>
              <a:t>  </a:t>
            </a:r>
            <a:r>
              <a:rPr lang="en-US" dirty="0" smtClean="0"/>
              <a:t>The future modeling efforts in a changing</a:t>
            </a:r>
          </a:p>
          <a:p>
            <a:pPr>
              <a:buNone/>
            </a:pPr>
            <a:r>
              <a:rPr lang="en-US" dirty="0" smtClean="0"/>
              <a:t>        Climate.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My Documents\roble\tgcm_transparencies2\fig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65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My Documents\roble\tgcm_transparencies2\fig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327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My Documents\roble\fig23_tnchan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905000" y="1524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>
                <a:solidFill>
                  <a:schemeClr val="accent2"/>
                </a:solidFill>
              </a:rPr>
              <a:t>WACCM Components: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A collaboration among 3 NCAR Divisions</a:t>
            </a:r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371600"/>
            <a:ext cx="8305800" cy="4876800"/>
            <a:chOff x="336" y="720"/>
            <a:chExt cx="5232" cy="3072"/>
          </a:xfrm>
        </p:grpSpPr>
        <p:sp>
          <p:nvSpPr>
            <p:cNvPr id="120836" name="AutoShape 4"/>
            <p:cNvSpPr>
              <a:spLocks noChangeArrowheads="1"/>
            </p:cNvSpPr>
            <p:nvPr/>
          </p:nvSpPr>
          <p:spPr bwMode="auto">
            <a:xfrm>
              <a:off x="336" y="1920"/>
              <a:ext cx="1104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MOZART</a:t>
              </a:r>
            </a:p>
          </p:txBody>
        </p:sp>
        <p:sp>
          <p:nvSpPr>
            <p:cNvPr id="120837" name="AutoShape 5"/>
            <p:cNvSpPr>
              <a:spLocks noChangeArrowheads="1"/>
            </p:cNvSpPr>
            <p:nvPr/>
          </p:nvSpPr>
          <p:spPr bwMode="auto">
            <a:xfrm>
              <a:off x="2064" y="3168"/>
              <a:ext cx="1152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MACCM3</a:t>
              </a:r>
            </a:p>
          </p:txBody>
        </p:sp>
        <p:sp>
          <p:nvSpPr>
            <p:cNvPr id="120838" name="Line 6"/>
            <p:cNvSpPr>
              <a:spLocks noChangeShapeType="1"/>
            </p:cNvSpPr>
            <p:nvPr/>
          </p:nvSpPr>
          <p:spPr bwMode="auto">
            <a:xfrm flipV="1">
              <a:off x="1416" y="2256"/>
              <a:ext cx="912" cy="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39" name="AutoShape 7"/>
            <p:cNvSpPr>
              <a:spLocks noChangeArrowheads="1"/>
            </p:cNvSpPr>
            <p:nvPr/>
          </p:nvSpPr>
          <p:spPr bwMode="auto">
            <a:xfrm>
              <a:off x="3624" y="1968"/>
              <a:ext cx="1392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9525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>
                  <a:solidFill>
                    <a:srgbClr val="FFE91B"/>
                  </a:solidFill>
                  <a:latin typeface="Tahoma" charset="0"/>
                </a:rPr>
                <a:t>WACCM</a:t>
              </a:r>
            </a:p>
          </p:txBody>
        </p:sp>
        <p:sp>
          <p:nvSpPr>
            <p:cNvPr id="120840" name="Line 8"/>
            <p:cNvSpPr>
              <a:spLocks noChangeShapeType="1"/>
            </p:cNvSpPr>
            <p:nvPr/>
          </p:nvSpPr>
          <p:spPr bwMode="auto">
            <a:xfrm flipV="1">
              <a:off x="3000" y="2256"/>
              <a:ext cx="624" cy="0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1" name="AutoShape 9"/>
            <p:cNvSpPr>
              <a:spLocks noChangeArrowheads="1"/>
            </p:cNvSpPr>
            <p:nvPr/>
          </p:nvSpPr>
          <p:spPr bwMode="auto">
            <a:xfrm>
              <a:off x="2064" y="720"/>
              <a:ext cx="1200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TIME GCM</a:t>
              </a:r>
            </a:p>
          </p:txBody>
        </p:sp>
        <p:sp>
          <p:nvSpPr>
            <p:cNvPr id="120842" name="Line 10"/>
            <p:cNvSpPr>
              <a:spLocks noChangeShapeType="1"/>
            </p:cNvSpPr>
            <p:nvPr/>
          </p:nvSpPr>
          <p:spPr bwMode="auto">
            <a:xfrm>
              <a:off x="2664" y="1680"/>
              <a:ext cx="0" cy="24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3" name="Oval 11"/>
            <p:cNvSpPr>
              <a:spLocks noChangeArrowheads="1"/>
            </p:cNvSpPr>
            <p:nvPr/>
          </p:nvSpPr>
          <p:spPr bwMode="auto">
            <a:xfrm>
              <a:off x="2352" y="1944"/>
              <a:ext cx="624" cy="62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E91B"/>
                  </a:solidFill>
                  <a:latin typeface="Tahoma" charset="0"/>
                </a:rPr>
                <a:t>+</a:t>
              </a: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1512" y="201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Chemistry</a:t>
              </a:r>
            </a:p>
          </p:txBody>
        </p:sp>
        <p:sp>
          <p:nvSpPr>
            <p:cNvPr id="120845" name="Rectangle 13"/>
            <p:cNvSpPr>
              <a:spLocks noChangeArrowheads="1"/>
            </p:cNvSpPr>
            <p:nvPr/>
          </p:nvSpPr>
          <p:spPr bwMode="auto">
            <a:xfrm>
              <a:off x="1632" y="2784"/>
              <a:ext cx="2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Dynamics + Physical processes</a:t>
              </a:r>
            </a:p>
          </p:txBody>
        </p:sp>
        <p:sp>
          <p:nvSpPr>
            <p:cNvPr id="120846" name="Rectangle 14"/>
            <p:cNvSpPr>
              <a:spLocks noChangeArrowheads="1"/>
            </p:cNvSpPr>
            <p:nvPr/>
          </p:nvSpPr>
          <p:spPr bwMode="auto">
            <a:xfrm>
              <a:off x="1413" y="1474"/>
              <a:ext cx="26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Mesospheric + Thermospheric Processes</a:t>
              </a:r>
            </a:p>
          </p:txBody>
        </p:sp>
        <p:sp>
          <p:nvSpPr>
            <p:cNvPr id="120847" name="Line 15"/>
            <p:cNvSpPr>
              <a:spLocks noChangeShapeType="1"/>
            </p:cNvSpPr>
            <p:nvPr/>
          </p:nvSpPr>
          <p:spPr bwMode="auto">
            <a:xfrm>
              <a:off x="2664" y="1296"/>
              <a:ext cx="0" cy="192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8" name="Line 16"/>
            <p:cNvSpPr>
              <a:spLocks noChangeShapeType="1"/>
            </p:cNvSpPr>
            <p:nvPr/>
          </p:nvSpPr>
          <p:spPr bwMode="auto">
            <a:xfrm flipV="1">
              <a:off x="2640" y="2544"/>
              <a:ext cx="0" cy="2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9" name="Line 17"/>
            <p:cNvSpPr>
              <a:spLocks noChangeShapeType="1"/>
            </p:cNvSpPr>
            <p:nvPr/>
          </p:nvSpPr>
          <p:spPr bwMode="auto">
            <a:xfrm>
              <a:off x="2640" y="2976"/>
              <a:ext cx="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50" name="Text Box 18"/>
            <p:cNvSpPr txBox="1">
              <a:spLocks noChangeArrowheads="1"/>
            </p:cNvSpPr>
            <p:nvPr/>
          </p:nvSpPr>
          <p:spPr bwMode="auto">
            <a:xfrm>
              <a:off x="3216" y="3216"/>
              <a:ext cx="912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CGD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Boville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 u="sng">
                  <a:solidFill>
                    <a:srgbClr val="000000"/>
                  </a:solidFill>
                  <a:latin typeface="Arial" charset="0"/>
                </a:rPr>
                <a:t>F. Sassi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851" name="Rectangle 19"/>
            <p:cNvSpPr>
              <a:spLocks noChangeArrowheads="1"/>
            </p:cNvSpPr>
            <p:nvPr/>
          </p:nvSpPr>
          <p:spPr bwMode="auto">
            <a:xfrm>
              <a:off x="3456" y="768"/>
              <a:ext cx="864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HAO</a:t>
              </a:r>
              <a:endParaRPr lang="en-US" sz="1600" b="1" u="sng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R. Roble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Foster</a:t>
              </a:r>
            </a:p>
          </p:txBody>
        </p:sp>
        <p:sp>
          <p:nvSpPr>
            <p:cNvPr id="120852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6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" charset="0"/>
                </a:rPr>
                <a:t>(Middle Atmosphere CCM)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3" name="Text Box 21"/>
            <p:cNvSpPr txBox="1">
              <a:spLocks noChangeArrowheads="1"/>
            </p:cNvSpPr>
            <p:nvPr/>
          </p:nvSpPr>
          <p:spPr bwMode="auto">
            <a:xfrm>
              <a:off x="1440" y="2304"/>
              <a:ext cx="94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Arial" charset="0"/>
                </a:rPr>
                <a:t>(currently offline)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416" y="2880"/>
              <a:ext cx="1152" cy="86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plus 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additonal collaborators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from all three divisions</a:t>
              </a:r>
            </a:p>
          </p:txBody>
        </p:sp>
      </p:grp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33400" y="4343400"/>
            <a:ext cx="1314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ACD</a:t>
            </a:r>
            <a:endParaRPr lang="en-US" sz="1600" b="1" u="sng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R. Garcia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D. Kinnison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5814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>
                <a:solidFill>
                  <a:schemeClr val="accent2"/>
                </a:solidFill>
              </a:rPr>
              <a:t>WACCM: Winds and Temperature (December)</a:t>
            </a:r>
          </a:p>
        </p:txBody>
      </p:sp>
      <p:pic>
        <p:nvPicPr>
          <p:cNvPr id="3075" name="Picture 3" descr="u_dec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17900"/>
          </a:xfrm>
          <a:prstGeom prst="rect">
            <a:avLst/>
          </a:prstGeom>
          <a:noFill/>
        </p:spPr>
      </p:pic>
      <p:pic>
        <p:nvPicPr>
          <p:cNvPr id="3076" name="Picture 4" descr="v_decme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524250"/>
          </a:xfrm>
          <a:prstGeom prst="rect">
            <a:avLst/>
          </a:prstGeom>
          <a:noFill/>
        </p:spPr>
      </p:pic>
      <p:pic>
        <p:nvPicPr>
          <p:cNvPr id="3077" name="Picture 5" descr="t_decm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32163"/>
            <a:ext cx="4495800" cy="3525837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0" y="762000"/>
            <a:ext cx="1066800" cy="1143000"/>
            <a:chOff x="3936" y="816"/>
            <a:chExt cx="672" cy="720"/>
          </a:xfrm>
        </p:grpSpPr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3984" y="81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3984" y="153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3936" y="1248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_anim_52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990600"/>
            <a:ext cx="6096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3700" y="-4343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WACCM STUDIES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There are 2 versions of WACCM:  Ground-to-140km and Ground-to-500km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shows that considerable lower atmospheric variability propagates and affects the upper atmosphere and ionosphere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is a free running climate model whereas TIME-GCM is </a:t>
            </a:r>
            <a:r>
              <a:rPr lang="en-US" sz="2800" dirty="0" smtClean="0"/>
              <a:t>a campaign </a:t>
            </a:r>
            <a:r>
              <a:rPr lang="en-US" sz="2800" dirty="0"/>
              <a:t>model using data at the lower boundary to force the observational period for comparison with ground-based and satellite </a:t>
            </a:r>
            <a:r>
              <a:rPr lang="en-US" sz="2800" dirty="0" smtClean="0"/>
              <a:t>data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foster\Desktop\agu-may05\scan.t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67250" cy="4143375"/>
          </a:xfrm>
          <a:prstGeom prst="rect">
            <a:avLst/>
          </a:prstGeom>
          <a:noFill/>
        </p:spPr>
      </p:pic>
      <p:pic>
        <p:nvPicPr>
          <p:cNvPr id="68611" name="Picture 3" descr="C:\Documents and Settings\foster\Desktop\agu-may05\scan.densi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054475"/>
          </a:xfrm>
          <a:prstGeom prst="rect">
            <a:avLst/>
          </a:prstGeom>
          <a:noFill/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609600"/>
            <a:ext cx="7772400" cy="2362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Roble and Dickinson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57200"/>
            <a:ext cx="7772400" cy="1447800"/>
          </a:xfrm>
        </p:spPr>
        <p:txBody>
          <a:bodyPr/>
          <a:lstStyle/>
          <a:p>
            <a:r>
              <a:rPr lang="en-US"/>
              <a:t>Aeronomy of Cooling Processes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The thermosphere is cooled primarily through radiation from CO</a:t>
            </a:r>
            <a:r>
              <a:rPr lang="en-US" b="1" baseline="-25000">
                <a:latin typeface="Times New Roman" charset="0"/>
              </a:rPr>
              <a:t>2</a:t>
            </a:r>
            <a:r>
              <a:rPr lang="en-US" b="1">
                <a:latin typeface="Times New Roman" charset="0"/>
              </a:rPr>
              <a:t>, NO, and O(</a:t>
            </a:r>
            <a:r>
              <a:rPr lang="en-US" b="1" baseline="30000">
                <a:latin typeface="Times New Roman" charset="0"/>
              </a:rPr>
              <a:t>3</a:t>
            </a:r>
            <a:r>
              <a:rPr lang="en-US" b="1" i="1">
                <a:latin typeface="Times New Roman" charset="0"/>
              </a:rPr>
              <a:t>P</a:t>
            </a:r>
            <a:r>
              <a:rPr lang="en-US" b="1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radiation in 15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band; NO radiation in 5.3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 modulates solar cycle change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Primary change in recent model estimates is due to increased levels of NO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Older model estimates were tuned to measurements of NO from SME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Soft X-ray fluxes based on AE-era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More recent measurements (HALOE, SNOE, ISSAC, HIRASS) ~5 times higher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E.g., peak solar minimum low-latitude density ~3x10</a:t>
            </a:r>
            <a:r>
              <a:rPr lang="en-US" baseline="30000">
                <a:latin typeface="Times New Roman" charset="0"/>
              </a:rPr>
              <a:t>7</a:t>
            </a:r>
            <a:r>
              <a:rPr lang="en-US">
                <a:latin typeface="Times New Roman" charset="0"/>
              </a:rPr>
              <a:t> instead of ~6x10</a:t>
            </a:r>
            <a:r>
              <a:rPr lang="en-US" baseline="30000">
                <a:latin typeface="Times New Roman" charset="0"/>
              </a:rPr>
              <a:t>6</a:t>
            </a:r>
            <a:endParaRPr lang="en-US">
              <a:latin typeface="Times New Roman" charset="0"/>
            </a:endParaRP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Revised solar soft X-ray fluxes based on TIMED/SEE, SNOE, rockets (EUVAC)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Model with revised ionization and chemistry in agreement with NO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Key uncertainties in chemical rates pertain to branching between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),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N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+e*, NO</a:t>
            </a:r>
            <a:r>
              <a:rPr lang="en-US" baseline="30000">
                <a:latin typeface="Times New Roman" charset="0"/>
              </a:rPr>
              <a:t>+</a:t>
            </a:r>
            <a:r>
              <a:rPr lang="en-US">
                <a:latin typeface="Times New Roman" charset="0"/>
              </a:rPr>
              <a:t>+e</a:t>
            </a:r>
            <a:r>
              <a:rPr lang="en-US" baseline="30000">
                <a:latin typeface="Times New Roman" charset="0"/>
              </a:rPr>
              <a:t>-</a:t>
            </a:r>
            <a:r>
              <a:rPr lang="en-US">
                <a:latin typeface="Times New Roman" charset="0"/>
              </a:rPr>
              <a:t>,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)+O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Temperature dependence of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)+O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and NO+N reactions also important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All of the cooling reactions are modulated by O, so atomic/molecular balance important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Current model rate coefficients:</a:t>
            </a:r>
            <a:endParaRPr lang="en-US">
              <a:latin typeface="Times New Roman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1.56x10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 &lt; 260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(2.6-0.004*T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)x10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260&lt;Tn&lt;300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1.4x10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&gt;300</a:t>
            </a: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NO+O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4.2x10</a:t>
            </a:r>
            <a:r>
              <a:rPr lang="en-US" baseline="30000">
                <a:latin typeface="Times New Roman" charset="0"/>
              </a:rPr>
              <a:t>-11</a:t>
            </a:r>
            <a:endParaRPr lang="en-US">
              <a:latin typeface="Times New Roman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0" y="-22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processes_SARarc.png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317625"/>
            <a:ext cx="7173913" cy="422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105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Medium</a:t>
            </a:r>
            <a:endParaRPr lang="en-US" sz="3600" dirty="0"/>
          </a:p>
        </p:txBody>
      </p:sp>
      <p:pic>
        <p:nvPicPr>
          <p:cNvPr id="3" name="Picture 2" descr="eqdgchc-nc.smed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pic>
        <p:nvPicPr>
          <p:cNvPr id="4" name="Picture 3" descr="eqdgchc-nc.smed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3899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Difference: Neutral temperature (K)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105400" y="1371600"/>
            <a:ext cx="3226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Percent difference: O2, O, N2</a:t>
            </a:r>
            <a:endParaRPr lang="en-US" sz="20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24600" y="38100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096000" y="4038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553200" y="40386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14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7724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7162800" y="4038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7315200" y="4267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57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105400" y="4114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486400" y="4343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514600" y="23622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819400" y="2667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2057400" y="2667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1981200" y="5638800"/>
            <a:ext cx="5229228" cy="781050"/>
            <a:chOff x="2112" y="3513"/>
            <a:chExt cx="3294" cy="492"/>
          </a:xfrm>
        </p:grpSpPr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Solar Medium</a:t>
            </a:r>
            <a:endParaRPr lang="en-US" sz="4000" dirty="0"/>
          </a:p>
        </p:txBody>
      </p:sp>
      <p:pic>
        <p:nvPicPr>
          <p:cNvPr id="4" name="Picture 3" descr="eqdgchc-nc.smed.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1219200"/>
            <a:ext cx="302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NO</a:t>
            </a:r>
            <a:endParaRPr lang="en-US" sz="2400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905000" y="57150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pic>
        <p:nvPicPr>
          <p:cNvPr id="13" name="Picture 12" descr="eqdgchc-nc.smed.C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05400" y="1219200"/>
            <a:ext cx="3146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CO2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9CAE-81C6-8041-A974-CBF70B2542D1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10200"/>
            <a:ext cx="4418013" cy="777875"/>
            <a:chOff x="2112" y="3513"/>
            <a:chExt cx="2783" cy="490"/>
          </a:xfrm>
        </p:grpSpPr>
        <p:sp>
          <p:nvSpPr>
            <p:cNvPr id="94211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2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928688"/>
            <a:ext cx="4648200" cy="4181475"/>
            <a:chOff x="96" y="585"/>
            <a:chExt cx="2928" cy="2634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585"/>
              <a:ext cx="2928" cy="2634"/>
              <a:chOff x="96" y="585"/>
              <a:chExt cx="2928" cy="2634"/>
            </a:xfrm>
          </p:grpSpPr>
          <p:pic>
            <p:nvPicPr>
              <p:cNvPr id="94217" name="Picture 9" descr="C:\Documents and Settings\foster\Desktop\dickinson.seminar\NO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24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18" name="Text Box 10"/>
              <p:cNvSpPr txBox="1">
                <a:spLocks noChangeArrowheads="1"/>
              </p:cNvSpPr>
              <p:nvPr/>
            </p:nvSpPr>
            <p:spPr bwMode="auto">
              <a:xfrm>
                <a:off x="463" y="585"/>
                <a:ext cx="225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5.3 micron NO cooling (deg/day)</a:t>
                </a:r>
              </a:p>
            </p:txBody>
          </p:sp>
        </p:grpSp>
        <p:sp>
          <p:nvSpPr>
            <p:cNvPr id="94219" name="Text Box 11"/>
            <p:cNvSpPr txBox="1">
              <a:spLocks noChangeArrowheads="1"/>
            </p:cNvSpPr>
            <p:nvPr/>
          </p:nvSpPr>
          <p:spPr bwMode="auto">
            <a:xfrm>
              <a:off x="1615" y="180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NO</a:t>
              </a: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1920" y="172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1" name="Line 13"/>
            <p:cNvSpPr>
              <a:spLocks noChangeShapeType="1"/>
            </p:cNvSpPr>
            <p:nvPr/>
          </p:nvSpPr>
          <p:spPr bwMode="auto">
            <a:xfrm flipH="1" flipV="1">
              <a:off x="1392" y="168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95800" y="914400"/>
            <a:ext cx="4648200" cy="4181475"/>
            <a:chOff x="2832" y="576"/>
            <a:chExt cx="2928" cy="2634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32" y="576"/>
              <a:ext cx="2928" cy="2634"/>
              <a:chOff x="2832" y="576"/>
              <a:chExt cx="2928" cy="2634"/>
            </a:xfrm>
          </p:grpSpPr>
          <p:pic>
            <p:nvPicPr>
              <p:cNvPr id="94224" name="Picture 16" descr="C:\Documents and Settings\foster\Desktop\dickinson.seminar\CO2_DEG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32" y="615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25" name="Text Box 17"/>
              <p:cNvSpPr txBox="1">
                <a:spLocks noChangeArrowheads="1"/>
              </p:cNvSpPr>
              <p:nvPr/>
            </p:nvSpPr>
            <p:spPr bwMode="auto">
              <a:xfrm>
                <a:off x="3167" y="576"/>
                <a:ext cx="22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15 micron CO2 cooling (deg/day)</a:t>
                </a:r>
              </a:p>
            </p:txBody>
          </p:sp>
        </p:grpSp>
        <p:sp>
          <p:nvSpPr>
            <p:cNvPr id="94226" name="Text Box 18"/>
            <p:cNvSpPr txBox="1">
              <a:spLocks noChangeArrowheads="1"/>
            </p:cNvSpPr>
            <p:nvPr/>
          </p:nvSpPr>
          <p:spPr bwMode="auto">
            <a:xfrm>
              <a:off x="4128" y="2448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CO2</a:t>
              </a:r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 flipV="1">
              <a:off x="4464" y="244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 flipV="1">
              <a:off x="4032" y="23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2778125" y="319088"/>
            <a:ext cx="3451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Change in NO and CO2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0341-4F98-6344-A2E1-44AE65417F75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86400"/>
            <a:ext cx="4418013" cy="777875"/>
            <a:chOff x="2112" y="3513"/>
            <a:chExt cx="2783" cy="490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6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7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95400" y="76200"/>
            <a:ext cx="6705600" cy="5426075"/>
            <a:chOff x="816" y="48"/>
            <a:chExt cx="4224" cy="34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16" y="48"/>
              <a:ext cx="4224" cy="3418"/>
              <a:chOff x="864" y="192"/>
              <a:chExt cx="4224" cy="3418"/>
            </a:xfrm>
          </p:grpSpPr>
          <p:pic>
            <p:nvPicPr>
              <p:cNvPr id="95241" name="Picture 9" descr="C:\Documents and Settings\foster\Desktop\dickinson.seminar\COOL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192"/>
                <a:ext cx="4224" cy="3418"/>
              </a:xfrm>
              <a:prstGeom prst="rect">
                <a:avLst/>
              </a:prstGeom>
              <a:noFill/>
            </p:spPr>
          </p:pic>
          <p:sp>
            <p:nvSpPr>
              <p:cNvPr id="95242" name="Text Box 10"/>
              <p:cNvSpPr txBox="1">
                <a:spLocks noChangeArrowheads="1"/>
              </p:cNvSpPr>
              <p:nvPr/>
            </p:nvSpPr>
            <p:spPr bwMode="auto">
              <a:xfrm>
                <a:off x="1630" y="192"/>
                <a:ext cx="26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Change in total cooling (deg/day)</a:t>
                </a:r>
              </a:p>
            </p:txBody>
          </p:sp>
        </p:grp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584" y="1656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TCOOL</a:t>
              </a: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120" y="148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5" name="Line 13"/>
            <p:cNvSpPr>
              <a:spLocks noChangeShapeType="1"/>
            </p:cNvSpPr>
            <p:nvPr/>
          </p:nvSpPr>
          <p:spPr bwMode="auto">
            <a:xfrm flipH="1" flipV="1">
              <a:off x="2352" y="153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7984-2C51-724E-BCEB-200A1C82A393}" type="slidenum">
              <a:rPr lang="en-US"/>
              <a:pPr/>
              <a:t>44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334000"/>
            <a:ext cx="4418013" cy="777875"/>
            <a:chOff x="2112" y="3513"/>
            <a:chExt cx="2783" cy="490"/>
          </a:xfrm>
        </p:grpSpPr>
        <p:sp>
          <p:nvSpPr>
            <p:cNvPr id="97283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4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7286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762000"/>
            <a:ext cx="4648200" cy="4230688"/>
            <a:chOff x="96" y="480"/>
            <a:chExt cx="2928" cy="26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480"/>
              <a:ext cx="2928" cy="2665"/>
              <a:chOff x="96" y="602"/>
              <a:chExt cx="2928" cy="2665"/>
            </a:xfrm>
          </p:grpSpPr>
          <p:pic>
            <p:nvPicPr>
              <p:cNvPr id="97289" name="Picture 9" descr="C:\Documents and Settings\foster\Desktop\dickinson.seminar\H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>
                <a:off x="527" y="602"/>
                <a:ext cx="203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H (cm3)</a:t>
                </a:r>
              </a:p>
            </p:txBody>
          </p:sp>
        </p:grp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474" y="165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H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632" y="177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3" name="Line 13"/>
            <p:cNvSpPr>
              <a:spLocks noChangeShapeType="1"/>
            </p:cNvSpPr>
            <p:nvPr/>
          </p:nvSpPr>
          <p:spPr bwMode="auto">
            <a:xfrm flipH="1">
              <a:off x="1008" y="177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648200" y="762000"/>
            <a:ext cx="4648200" cy="4230688"/>
            <a:chOff x="2928" y="480"/>
            <a:chExt cx="2928" cy="2665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928" y="480"/>
              <a:ext cx="2928" cy="2665"/>
              <a:chOff x="2928" y="602"/>
              <a:chExt cx="2928" cy="2665"/>
            </a:xfrm>
          </p:grpSpPr>
          <p:pic>
            <p:nvPicPr>
              <p:cNvPr id="97296" name="Picture 16" descr="C:\Documents and Settings\foster\Desktop\dickinson.seminar\N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8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7" name="Text Box 17"/>
              <p:cNvSpPr txBox="1">
                <a:spLocks noChangeArrowheads="1"/>
              </p:cNvSpPr>
              <p:nvPr/>
            </p:nvSpPr>
            <p:spPr bwMode="auto">
              <a:xfrm>
                <a:off x="3301" y="602"/>
                <a:ext cx="21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NE (cm3)</a:t>
                </a:r>
              </a:p>
            </p:txBody>
          </p:sp>
        </p:grp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080" y="230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NE</a:t>
              </a: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auto">
            <a:xfrm flipV="1">
              <a:off x="4368" y="23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00" name="Line 20"/>
            <p:cNvSpPr>
              <a:spLocks noChangeShapeType="1"/>
            </p:cNvSpPr>
            <p:nvPr/>
          </p:nvSpPr>
          <p:spPr bwMode="auto">
            <a:xfrm flipH="1" flipV="1">
              <a:off x="3936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7150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Minimum</a:t>
            </a:r>
            <a:endParaRPr lang="en-US" sz="3600" dirty="0"/>
          </a:p>
        </p:txBody>
      </p:sp>
      <p:pic>
        <p:nvPicPr>
          <p:cNvPr id="6" name="Picture 5" descr="eqdgchc-nc.smin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4800600" cy="4648200"/>
          </a:xfrm>
          <a:prstGeom prst="rect">
            <a:avLst/>
          </a:prstGeom>
        </p:spPr>
      </p:pic>
      <p:pic>
        <p:nvPicPr>
          <p:cNvPr id="7" name="Picture 6" descr="eqdgchc-nc.smin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066800"/>
            <a:ext cx="4800600" cy="4648200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362200" y="56388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57200" y="1295400"/>
            <a:ext cx="3899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Difference: Neutral temperature (K)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105400" y="1295400"/>
            <a:ext cx="3226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Percent difference: O2, O, N2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286000" y="29718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2667000" y="31242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H="1">
            <a:off x="1371600" y="31242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2438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105400" y="41910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1816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543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4770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>
            <a:off x="5867400" y="26670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H="1">
            <a:off x="7086600" y="3810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8486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H="1">
            <a:off x="7315200" y="4191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5486400" y="43434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7630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Increased CO</a:t>
            </a:r>
            <a:r>
              <a:rPr lang="en-US" sz="2400" baseline="-25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and CH</a:t>
            </a:r>
            <a:r>
              <a:rPr lang="en-US" sz="2400" baseline="-25000">
                <a:latin typeface="Times New Roman" charset="0"/>
              </a:rPr>
              <a:t>4</a:t>
            </a:r>
            <a:r>
              <a:rPr lang="en-US" sz="2400">
                <a:latin typeface="Times New Roman" charset="0"/>
              </a:rPr>
              <a:t> levels will cool and contract the upper atmosphere, but the effects vary as a function of altitude, with some altitudes actually warming.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Effects of NO cooling and chemical heating modulate the thermospheric response to global change as well as to the solar cycle.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Largest changes are predicted to occur during solar minimum conditions.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These findings may be commensurate with early inference of density changes from satellite orbit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al_elec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791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26" descr="meso-thermoshpere-energetic.png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352425"/>
            <a:ext cx="7173913" cy="615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026" descr="circulation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75" y="-454025"/>
            <a:ext cx="10699750" cy="7767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y Documents\roble\fig4_stor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219075"/>
            <a:ext cx="5886450" cy="6419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:\My Documents\roble\tgcm_transparencies2\fig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0"/>
            <a:ext cx="5299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E:\My Documents\roble\fig12a_eart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295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709</Words>
  <Application>Microsoft Office PowerPoint</Application>
  <PresentationFormat>On-screen Show (4:3)</PresentationFormat>
  <Paragraphs>131</Paragraphs>
  <Slides>49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THE NCAR TGCM’S: PAST, PRESENT, AND FUTURE  R.G.Roble HAO/ESSL/NCAR Boulder,Co</vt:lpstr>
      <vt:lpstr>Slide 2</vt:lpstr>
      <vt:lpstr>Talk 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UN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WACCM STUDIES</vt:lpstr>
      <vt:lpstr>Roble and Dickinson (1989)</vt:lpstr>
      <vt:lpstr>Aeronomy of Cooling Processes</vt:lpstr>
      <vt:lpstr>Solar Medium</vt:lpstr>
      <vt:lpstr>Solar Medium</vt:lpstr>
      <vt:lpstr>Slide 42</vt:lpstr>
      <vt:lpstr>Slide 43</vt:lpstr>
      <vt:lpstr>Slide 44</vt:lpstr>
      <vt:lpstr>Solar Minimum</vt:lpstr>
      <vt:lpstr>Conclusions</vt:lpstr>
      <vt:lpstr>Slide 47</vt:lpstr>
      <vt:lpstr>Slide 48</vt:lpstr>
      <vt:lpstr>Slide 49</vt:lpstr>
    </vt:vector>
  </TitlesOfParts>
  <Company>National Center For Atmospheric Research HAO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 Roble</dc:creator>
  <cp:lastModifiedBy> </cp:lastModifiedBy>
  <cp:revision>15</cp:revision>
  <dcterms:created xsi:type="dcterms:W3CDTF">2010-06-19T16:04:51Z</dcterms:created>
  <dcterms:modified xsi:type="dcterms:W3CDTF">2010-06-22T01:19:11Z</dcterms:modified>
</cp:coreProperties>
</file>