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5" r:id="rId4"/>
    <p:sldId id="257" r:id="rId5"/>
    <p:sldId id="258" r:id="rId6"/>
    <p:sldId id="259" r:id="rId7"/>
    <p:sldId id="268" r:id="rId8"/>
    <p:sldId id="263" r:id="rId9"/>
    <p:sldId id="261" r:id="rId10"/>
    <p:sldId id="262" r:id="rId11"/>
    <p:sldId id="264" r:id="rId12"/>
    <p:sldId id="26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794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D307-CCC1-4C6A-801E-43EF83A8EF1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F754-2AF0-4148-A902-12283F5A2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D5D3-CDF7-4092-B7E8-B624887755C5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0B860-191B-4437-AFC4-ED3F21E7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7025-9668-43D0-9A3A-930D7F58EAD9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19F-DDB2-4655-BCF7-CF654FCB103E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65A8-86AB-4EBE-92A0-11D7205DA9F8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A093-ABAB-4702-9250-6EB88AD097B2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E448-9A61-4180-A65B-F50064B3953C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5E3-492B-401B-8025-9BD938D242B8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E0F1-9FC4-4B34-A19D-AC2F26AF11C5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EB91-F7CC-4F36-AB79-E0F7663B0A79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2864-6CFD-4576-B208-9E14E8044967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49D5-B1D8-4E92-8954-049CE4206F66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4A64-81B8-4E10-A7FB-6E2E93E1DBA1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1214-17D6-4603-AC4D-12837E4BA1D4}" type="datetime1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D3BB-5F17-4BA9-B4B5-3AB3B6609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foster.CIT\Desktop\tiegcm1.94\nov2003_TN_zp+2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o.ucar.edu/modeling/tgcm/tiegcm1.94/userguide/html/contac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o.ucar.edu/modeling/tgc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o.ucar.edu/modeling/tgcm/tiegcm1.94/description/model_description.pdf" TargetMode="External"/><Relationship Id="rId3" Type="http://schemas.openxmlformats.org/officeDocument/2006/relationships/hyperlink" Target="tiegcm_weimer05.html" TargetMode="External"/><Relationship Id="rId7" Type="http://schemas.openxmlformats.org/officeDocument/2006/relationships/hyperlink" Target="http://www.hao.ucar.edu/modeling/tgcm/tiegcm1.94/release/html/index.html" TargetMode="External"/><Relationship Id="rId2" Type="http://schemas.openxmlformats.org/officeDocument/2006/relationships/hyperlink" Target="weimer_agreement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ao.ucar.edu/modeling/tgcm/tiegcm1.94/userguide/html/index.html" TargetMode="External"/><Relationship Id="rId5" Type="http://schemas.openxmlformats.org/officeDocument/2006/relationships/hyperlink" Target="diags_table.html" TargetMode="External"/><Relationship Id="rId4" Type="http://schemas.openxmlformats.org/officeDocument/2006/relationships/hyperlink" Target="Make.intel_hao64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o.ucar.edu/modeling/tgcm/download.php" TargetMode="External"/><Relationship Id="rId2" Type="http://schemas.openxmlformats.org/officeDocument/2006/relationships/hyperlink" Target="http://www.hao.ucar.edu/modeling/tgcm/tiegcm1.94/userguide/html/quickstart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tiegcm_inp.html" TargetMode="External"/><Relationship Id="rId4" Type="http://schemas.openxmlformats.org/officeDocument/2006/relationships/hyperlink" Target="tiegcm-linux_job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p.ucar.edu/" TargetMode="External"/><Relationship Id="rId2" Type="http://schemas.openxmlformats.org/officeDocument/2006/relationships/hyperlink" Target="http://www.hao.ucar.edu/modeling/tgcm/tiegcm1.94/release/html/index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TIEGCM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Community Release of Version 1.94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 Foster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June, 2011 CEDAR Workshop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7" descr="nca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10200"/>
            <a:ext cx="1712052" cy="1276350"/>
          </a:xfrm>
          <a:prstGeom prst="rect">
            <a:avLst/>
          </a:prstGeom>
          <a:noFill/>
        </p:spPr>
      </p:pic>
      <p:pic>
        <p:nvPicPr>
          <p:cNvPr id="4" name="Picture 6" descr="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6262688"/>
            <a:ext cx="7997825" cy="59531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Selected Results: </a:t>
            </a:r>
            <a:r>
              <a:rPr lang="en-US" sz="3200" dirty="0" err="1" smtClean="0"/>
              <a:t>tiegcm1.94</a:t>
            </a:r>
            <a:r>
              <a:rPr lang="en-US" sz="3200" dirty="0" smtClean="0"/>
              <a:t> Benchmark Runs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00174" y="685800"/>
            <a:ext cx="4422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November 19-24, 2003</a:t>
            </a:r>
          </a:p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Latitude: TN (deg K) at </a:t>
            </a:r>
            <a:r>
              <a:rPr lang="en-US" sz="2400" dirty="0" err="1" smtClean="0"/>
              <a:t>Zp</a:t>
            </a:r>
            <a:r>
              <a:rPr lang="en-US" sz="2400" dirty="0" smtClean="0"/>
              <a:t> +2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Heelis</a:t>
            </a:r>
            <a:r>
              <a:rPr lang="en-US" sz="2400" dirty="0" smtClean="0"/>
              <a:t>/GPI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177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Weimer/IMF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837, 1800 Interval=100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8504" y="63246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828, 2274 Interval=100</a:t>
            </a:r>
            <a:endParaRPr lang="en-US" dirty="0"/>
          </a:p>
        </p:txBody>
      </p:sp>
      <p:pic>
        <p:nvPicPr>
          <p:cNvPr id="13" name="Picture 12" descr="nov2003_hrly323-328_TN_zp+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8572500" cy="42862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Global TN at </a:t>
            </a:r>
            <a:r>
              <a:rPr lang="en-US" sz="3600" dirty="0" err="1" smtClean="0"/>
              <a:t>Zp</a:t>
            </a:r>
            <a:r>
              <a:rPr lang="en-US" sz="3600" dirty="0" smtClean="0"/>
              <a:t> +2 (~350-450 km)</a:t>
            </a:r>
            <a:br>
              <a:rPr lang="en-US" sz="3600" dirty="0" smtClean="0"/>
            </a:br>
            <a:r>
              <a:rPr lang="en-US" sz="3600" dirty="0" smtClean="0"/>
              <a:t>Nov 19-24, 2003 (hourly frames)</a:t>
            </a:r>
            <a:endParaRPr lang="en-US" sz="3600" dirty="0"/>
          </a:p>
        </p:txBody>
      </p:sp>
      <p:pic>
        <p:nvPicPr>
          <p:cNvPr id="5" name="nov2003_TN_zp+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85725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1605" y="1600200"/>
            <a:ext cx="171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Heelis</a:t>
            </a:r>
            <a:r>
              <a:rPr lang="en-US" sz="2800" dirty="0" smtClean="0"/>
              <a:t>/GPI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87680" y="1600200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Weimer/IMF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 Development (software)</a:t>
            </a:r>
            <a:endParaRPr lang="en-US" sz="4000" dirty="0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228600" y="12954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Near-Term: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Validation and tuning of the 2.5 degree “double resolution” mode</a:t>
            </a:r>
            <a:r>
              <a:rPr lang="en-US" sz="2400" dirty="0" smtClean="0"/>
              <a:t>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Performance and scaling improvements (</a:t>
            </a:r>
            <a:r>
              <a:rPr lang="en-US" sz="2000" dirty="0" err="1" smtClean="0"/>
              <a:t>FFT</a:t>
            </a:r>
            <a:r>
              <a:rPr lang="en-US" sz="2000" dirty="0" smtClean="0"/>
              <a:t>, memory structure, etc.)</a:t>
            </a:r>
            <a:endParaRPr lang="en-US" sz="2400" dirty="0" smtClean="0"/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Mid-Term: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Parallel dynamo solver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NetCDF</a:t>
            </a:r>
            <a:r>
              <a:rPr lang="en-US" sz="2000" dirty="0" smtClean="0"/>
              <a:t> 4.0 with parallel i/o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Ongoing and Long-Term: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Post-processing, visualization and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Continued Community Support (</a:t>
            </a:r>
            <a:r>
              <a:rPr lang="en-US" sz="2000" dirty="0" err="1" smtClean="0"/>
              <a:t>CCMC</a:t>
            </a:r>
            <a:r>
              <a:rPr lang="en-US" sz="2000" dirty="0" smtClean="0"/>
              <a:t>, University users)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Further improvements to the User’s Guide and Model Description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More frequent minor and intermediate releases of the source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 acknowledgements to the </a:t>
            </a:r>
            <a:r>
              <a:rPr lang="en-US" sz="3600" dirty="0" err="1" smtClean="0"/>
              <a:t>TIEGCM</a:t>
            </a:r>
            <a:r>
              <a:rPr lang="en-US" sz="3600" dirty="0" smtClean="0"/>
              <a:t> development group at </a:t>
            </a:r>
            <a:r>
              <a:rPr lang="en-US" sz="3600" dirty="0" err="1" smtClean="0"/>
              <a:t>HAO</a:t>
            </a:r>
            <a:r>
              <a:rPr lang="en-US" sz="3600" dirty="0" smtClean="0"/>
              <a:t>/AIM: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458200" cy="22860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dirty="0" smtClean="0"/>
              <a:t>Stan Solomon, Art Richmond, Ray </a:t>
            </a:r>
            <a:r>
              <a:rPr lang="en-US" dirty="0" err="1" smtClean="0"/>
              <a:t>Roble</a:t>
            </a:r>
            <a:r>
              <a:rPr lang="en-US" dirty="0" smtClean="0"/>
              <a:t>,</a:t>
            </a:r>
          </a:p>
          <a:p>
            <a:pPr lvl="1" algn="ctr">
              <a:buNone/>
            </a:pPr>
            <a:r>
              <a:rPr lang="en-US" dirty="0" err="1" smtClean="0"/>
              <a:t>Wenbin</a:t>
            </a:r>
            <a:r>
              <a:rPr lang="en-US" dirty="0" smtClean="0"/>
              <a:t> Wang, Barbara Emery, Astrid </a:t>
            </a:r>
            <a:r>
              <a:rPr lang="en-US" dirty="0" err="1" smtClean="0"/>
              <a:t>Maute</a:t>
            </a:r>
            <a:r>
              <a:rPr lang="en-US" dirty="0" smtClean="0"/>
              <a:t>, </a:t>
            </a:r>
          </a:p>
          <a:p>
            <a:pPr lvl="1" algn="ctr">
              <a:buNone/>
            </a:pPr>
            <a:r>
              <a:rPr lang="en-US" dirty="0" smtClean="0"/>
              <a:t>Alan Burns, </a:t>
            </a:r>
            <a:r>
              <a:rPr lang="en-US" dirty="0" err="1" smtClean="0"/>
              <a:t>Liying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r>
              <a:rPr lang="en-US" dirty="0" smtClean="0"/>
              <a:t>, </a:t>
            </a:r>
            <a:r>
              <a:rPr lang="en-US" dirty="0" err="1" smtClean="0"/>
              <a:t>Qian</a:t>
            </a:r>
            <a:r>
              <a:rPr lang="en-US" dirty="0" smtClean="0"/>
              <a:t> Wu, Peter Schmitt, </a:t>
            </a:r>
          </a:p>
          <a:p>
            <a:pPr lvl="1" algn="ctr">
              <a:buNone/>
            </a:pPr>
            <a:r>
              <a:rPr lang="en-US" dirty="0" smtClean="0"/>
              <a:t>Mike </a:t>
            </a:r>
            <a:r>
              <a:rPr lang="en-US" dirty="0" err="1" smtClean="0"/>
              <a:t>Wiltberger</a:t>
            </a:r>
            <a:r>
              <a:rPr lang="en-US" dirty="0" smtClean="0"/>
              <a:t>, </a:t>
            </a:r>
            <a:r>
              <a:rPr lang="en-US" dirty="0" err="1" smtClean="0"/>
              <a:t>Hanli</a:t>
            </a:r>
            <a:r>
              <a:rPr lang="en-US" dirty="0" smtClean="0"/>
              <a:t> Liu, Joe </a:t>
            </a:r>
            <a:r>
              <a:rPr lang="en-US" dirty="0" err="1" smtClean="0"/>
              <a:t>McInerney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86400"/>
            <a:ext cx="740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also the </a:t>
            </a:r>
            <a:r>
              <a:rPr lang="en-US" sz="2400" dirty="0" smtClean="0">
                <a:hlinkClick r:id="rId2"/>
              </a:rPr>
              <a:t>Contact Information</a:t>
            </a:r>
            <a:r>
              <a:rPr lang="en-US" sz="2400" dirty="0" smtClean="0"/>
              <a:t> page of the User’s Guide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Thermosphere-Ionosphere-Electrodynamics </a:t>
            </a:r>
            <a:r>
              <a:rPr lang="en-US" dirty="0" err="1" smtClean="0"/>
              <a:t>GCM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905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3600" dirty="0" err="1" smtClean="0">
                <a:latin typeface="+mj-lt"/>
                <a:ea typeface="+mj-ea"/>
                <a:cs typeface="+mj-cs"/>
              </a:rPr>
              <a:t>TIEGCM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 is a first-principles numeric simulation model of Earth’s Thermosphere-Ionosphere system. The model uses a time-dependent finite-differencing method on a 3-d spatial grid to solve the fundamental equations of hydrodynamics, thermodynamics and continuity.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733800"/>
            <a:ext cx="6863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talk will focus on: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Version 1.94, released June 3, 2011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Selected results from the </a:t>
            </a:r>
            <a:r>
              <a:rPr lang="en-US" sz="2400" dirty="0" err="1" smtClean="0">
                <a:solidFill>
                  <a:srgbClr val="C00000"/>
                </a:solidFill>
              </a:rPr>
              <a:t>v1.94</a:t>
            </a:r>
            <a:r>
              <a:rPr lang="en-US" sz="2400" dirty="0" smtClean="0">
                <a:solidFill>
                  <a:srgbClr val="C00000"/>
                </a:solidFill>
              </a:rPr>
              <a:t> Benchmark Runs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Future development goals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91200"/>
            <a:ext cx="7467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For more information about the NCAR/HAO </a:t>
            </a:r>
            <a:r>
              <a:rPr lang="en-US" sz="2000" dirty="0" err="1" smtClean="0"/>
              <a:t>TGCM</a:t>
            </a:r>
            <a:r>
              <a:rPr lang="en-US" sz="2000" dirty="0" smtClean="0"/>
              <a:t> Models, please see</a:t>
            </a:r>
          </a:p>
          <a:p>
            <a:pPr algn="ctr"/>
            <a:r>
              <a:rPr lang="en-US" sz="2000" dirty="0" smtClean="0">
                <a:hlinkClick r:id="rId2"/>
              </a:rPr>
              <a:t>http://www.hao.ucar.edu/modeling/tgcm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v1.94</a:t>
            </a:r>
            <a:r>
              <a:rPr lang="en-US" dirty="0" smtClean="0"/>
              <a:t> Release Notes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72" y="1295400"/>
            <a:ext cx="90054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Weimer 2005 Electric Potential Model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For </a:t>
            </a:r>
            <a:r>
              <a:rPr lang="en-US" sz="2000" dirty="0" err="1" smtClean="0"/>
              <a:t>auroral</a:t>
            </a:r>
            <a:r>
              <a:rPr lang="en-US" sz="2000" dirty="0" smtClean="0"/>
              <a:t> parameterization and transition to high-latitude ion convection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Optionally driven by OMNI IMF data </a:t>
            </a:r>
            <a:r>
              <a:rPr lang="en-US" sz="2000" dirty="0" err="1" smtClean="0"/>
              <a:t>Bx</a:t>
            </a:r>
            <a:r>
              <a:rPr lang="en-US" sz="2000" dirty="0" smtClean="0"/>
              <a:t>, By, </a:t>
            </a:r>
            <a:r>
              <a:rPr lang="en-US" sz="2000" dirty="0" err="1" smtClean="0"/>
              <a:t>Bz</a:t>
            </a:r>
            <a:r>
              <a:rPr lang="en-US" sz="2000" dirty="0" smtClean="0"/>
              <a:t>, </a:t>
            </a:r>
            <a:r>
              <a:rPr lang="en-US" sz="2000" dirty="0" err="1" smtClean="0"/>
              <a:t>Swvel</a:t>
            </a:r>
            <a:r>
              <a:rPr lang="en-US" sz="2000" dirty="0" smtClean="0"/>
              <a:t>, </a:t>
            </a:r>
            <a:r>
              <a:rPr lang="en-US" sz="2000" dirty="0" err="1" smtClean="0"/>
              <a:t>Swden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See </a:t>
            </a:r>
            <a:r>
              <a:rPr lang="en-US" sz="2000" dirty="0" smtClean="0">
                <a:hlinkClick r:id="rId2" action="ppaction://hlinkfile"/>
              </a:rPr>
              <a:t>Weimer Agreement</a:t>
            </a:r>
            <a:r>
              <a:rPr lang="en-US" sz="2000" dirty="0" smtClean="0"/>
              <a:t>, and </a:t>
            </a:r>
            <a:r>
              <a:rPr lang="en-US" sz="2000" dirty="0" err="1" smtClean="0">
                <a:hlinkClick r:id="rId3" action="ppaction://hlinkfile"/>
              </a:rPr>
              <a:t>Weimer05</a:t>
            </a:r>
            <a:r>
              <a:rPr lang="en-US" sz="2000" dirty="0" smtClean="0">
                <a:hlinkClick r:id="rId3" action="ppaction://hlinkfile"/>
              </a:rPr>
              <a:t> in the </a:t>
            </a:r>
            <a:r>
              <a:rPr lang="en-US" sz="2000" dirty="0" err="1" smtClean="0">
                <a:hlinkClick r:id="rId3" action="ppaction://hlinkfile"/>
              </a:rPr>
              <a:t>TIEGCM</a:t>
            </a:r>
            <a:r>
              <a:rPr lang="en-US" sz="2000" dirty="0" smtClean="0">
                <a:hlinkClick r:id="rId3" action="ppaction://hlinkfile"/>
              </a:rPr>
              <a:t> model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New build/compile system (scripts directory)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i="1" dirty="0" err="1" smtClean="0"/>
              <a:t>Make.machine</a:t>
            </a:r>
            <a:r>
              <a:rPr lang="en-US" sz="2000" dirty="0" smtClean="0"/>
              <a:t> files for platform-specific compilers and libraries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Support for Intel </a:t>
            </a:r>
            <a:r>
              <a:rPr lang="en-US" sz="2000" dirty="0" err="1" smtClean="0"/>
              <a:t>ifort</a:t>
            </a:r>
            <a:r>
              <a:rPr lang="en-US" sz="2000" dirty="0"/>
              <a:t>/</a:t>
            </a:r>
            <a:r>
              <a:rPr lang="en-US" sz="2000" dirty="0" err="1" smtClean="0"/>
              <a:t>OpenMPI</a:t>
            </a:r>
            <a:r>
              <a:rPr lang="en-US" sz="2000" dirty="0" smtClean="0"/>
              <a:t> on 64-bit Linux systems (</a:t>
            </a:r>
            <a:r>
              <a:rPr lang="en-US" sz="2000" dirty="0" err="1" smtClean="0">
                <a:hlinkClick r:id="rId4" action="ppaction://hlinkfile"/>
              </a:rPr>
              <a:t>Make.intel_hao64</a:t>
            </a:r>
            <a:r>
              <a:rPr lang="en-US" sz="20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S</a:t>
            </a:r>
            <a:r>
              <a:rPr lang="en-US" sz="2000" dirty="0" smtClean="0"/>
              <a:t>implified </a:t>
            </a:r>
            <a:r>
              <a:rPr lang="en-US" sz="2000" dirty="0" err="1" smtClean="0"/>
              <a:t>Makefile</a:t>
            </a:r>
            <a:r>
              <a:rPr lang="en-US" sz="2000" dirty="0" smtClean="0"/>
              <a:t> without platform-dependent conditionals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New module saves diagnostics to secondary history files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22 “sanctioned” diagnostic fields are available in </a:t>
            </a:r>
            <a:r>
              <a:rPr lang="en-US" sz="2000" dirty="0" err="1" smtClean="0"/>
              <a:t>v1.94</a:t>
            </a:r>
            <a:r>
              <a:rPr lang="en-US" sz="2000" dirty="0" smtClean="0"/>
              <a:t> (</a:t>
            </a:r>
            <a:r>
              <a:rPr lang="en-US" sz="2000" dirty="0" err="1" smtClean="0">
                <a:hlinkClick r:id="rId5" action="ppaction://hlinkfile"/>
              </a:rPr>
              <a:t>diags</a:t>
            </a:r>
            <a:r>
              <a:rPr lang="en-US" sz="2000" dirty="0" smtClean="0">
                <a:hlinkClick r:id="rId5" action="ppaction://hlinkfile"/>
              </a:rPr>
              <a:t> table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Benchmark Runs by </a:t>
            </a:r>
            <a:r>
              <a:rPr lang="en-US" sz="2400" dirty="0" err="1" smtClean="0">
                <a:solidFill>
                  <a:srgbClr val="C00000"/>
                </a:solidFill>
              </a:rPr>
              <a:t>v1.94</a:t>
            </a:r>
            <a:r>
              <a:rPr lang="en-US" sz="2400" dirty="0" smtClean="0">
                <a:solidFill>
                  <a:srgbClr val="C00000"/>
                </a:solidFill>
              </a:rPr>
              <a:t> are released for validation and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Seasonal steady-state histories for model start-up (solar min and max)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Five-day control runs, started from the seasonal steady-state histories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Full year climatology (constant solar forcing)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Data-driven storm cases: </a:t>
            </a:r>
            <a:r>
              <a:rPr lang="en-US" sz="2000" dirty="0" err="1" smtClean="0"/>
              <a:t>dec2006</a:t>
            </a:r>
            <a:r>
              <a:rPr lang="en-US" sz="2000" dirty="0" smtClean="0"/>
              <a:t>, </a:t>
            </a:r>
            <a:r>
              <a:rPr lang="en-US" sz="2000" dirty="0" err="1" smtClean="0"/>
              <a:t>nov2003</a:t>
            </a:r>
            <a:r>
              <a:rPr lang="en-US" sz="2000" dirty="0" smtClean="0"/>
              <a:t>, </a:t>
            </a:r>
            <a:r>
              <a:rPr lang="en-US" sz="2000" dirty="0" err="1" smtClean="0"/>
              <a:t>whi2008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All new </a:t>
            </a:r>
            <a:r>
              <a:rPr lang="en-US" sz="2400" dirty="0" smtClean="0">
                <a:solidFill>
                  <a:srgbClr val="C00000"/>
                </a:solidFill>
                <a:hlinkClick r:id="rId6"/>
              </a:rPr>
              <a:t>User’s Guide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hlinkClick r:id="rId7"/>
              </a:rPr>
              <a:t>Release Document</a:t>
            </a:r>
            <a:r>
              <a:rPr lang="en-US" sz="2400" dirty="0" smtClean="0">
                <a:solidFill>
                  <a:srgbClr val="C00000"/>
                </a:solidFill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  <a:hlinkClick r:id="rId8"/>
              </a:rPr>
              <a:t>Model Description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TIEGCM</a:t>
            </a:r>
            <a:r>
              <a:rPr lang="en-US" dirty="0" smtClean="0"/>
              <a:t> Directory Structure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57200" y="1143000"/>
            <a:ext cx="8257918" cy="5151060"/>
            <a:chOff x="457200" y="1143000"/>
            <a:chExt cx="8257918" cy="5151060"/>
          </a:xfrm>
        </p:grpSpPr>
        <p:grpSp>
          <p:nvGrpSpPr>
            <p:cNvPr id="62" name="Group 61"/>
            <p:cNvGrpSpPr/>
            <p:nvPr/>
          </p:nvGrpSpPr>
          <p:grpSpPr>
            <a:xfrm>
              <a:off x="457200" y="1143000"/>
              <a:ext cx="7543800" cy="5151060"/>
              <a:chOff x="457200" y="1143000"/>
              <a:chExt cx="7543800" cy="515106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7200" y="1143000"/>
                <a:ext cx="7543800" cy="3200400"/>
                <a:chOff x="0" y="1143000"/>
                <a:chExt cx="7543800" cy="32004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219200" y="1143000"/>
                  <a:ext cx="6324600" cy="1981200"/>
                  <a:chOff x="1219200" y="1143000"/>
                  <a:chExt cx="6324600" cy="1981200"/>
                </a:xfrm>
              </p:grpSpPr>
              <p:sp>
                <p:nvSpPr>
                  <p:cNvPr id="3" name="Rounded Rectangle 2"/>
                  <p:cNvSpPr/>
                  <p:nvPr/>
                </p:nvSpPr>
                <p:spPr>
                  <a:xfrm>
                    <a:off x="2819400" y="1143000"/>
                    <a:ext cx="2514600" cy="6096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User Working Directory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8" name="Straight Arrow Connector 7"/>
                  <p:cNvCxnSpPr>
                    <a:stCxn id="3" idx="2"/>
                    <a:endCxn id="9" idx="0"/>
                  </p:cNvCxnSpPr>
                  <p:nvPr/>
                </p:nvCxnSpPr>
                <p:spPr>
                  <a:xfrm rot="16200000" flipH="1">
                    <a:off x="4933950" y="895350"/>
                    <a:ext cx="762000" cy="247650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5562600" y="2514600"/>
                    <a:ext cx="1981200" cy="6096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Data Directory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tiegcm1.94_data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219200" y="2514600"/>
                    <a:ext cx="1828800" cy="6096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Model Directory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tiegcm1.94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4" name="Straight Arrow Connector 13"/>
                  <p:cNvCxnSpPr>
                    <a:stCxn id="3" idx="2"/>
                    <a:endCxn id="13" idx="0"/>
                  </p:cNvCxnSpPr>
                  <p:nvPr/>
                </p:nvCxnSpPr>
                <p:spPr>
                  <a:xfrm rot="5400000">
                    <a:off x="2724150" y="1162050"/>
                    <a:ext cx="762000" cy="194310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Oval 21"/>
                <p:cNvSpPr/>
                <p:nvPr/>
              </p:nvSpPr>
              <p:spPr>
                <a:xfrm>
                  <a:off x="0" y="3657600"/>
                  <a:ext cx="1219200" cy="6858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bg1"/>
                      </a:solidFill>
                    </a:rPr>
                    <a:t>s</a:t>
                  </a:r>
                  <a:r>
                    <a:rPr lang="en-US" dirty="0" err="1" smtClean="0">
                      <a:solidFill>
                        <a:schemeClr val="bg1"/>
                      </a:solidFill>
                    </a:rPr>
                    <a:t>rc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/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447800" y="3657600"/>
                  <a:ext cx="1295400" cy="6858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s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cripts/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24200" y="3657600"/>
                  <a:ext cx="1219200" cy="6858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doc/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3" idx="2"/>
                  <a:endCxn id="22" idx="0"/>
                </p:cNvCxnSpPr>
                <p:nvPr/>
              </p:nvCxnSpPr>
              <p:spPr>
                <a:xfrm rot="5400000">
                  <a:off x="1104900" y="2628900"/>
                  <a:ext cx="533400" cy="15240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3" idx="2"/>
                  <a:endCxn id="23" idx="0"/>
                </p:cNvCxnSpPr>
                <p:nvPr/>
              </p:nvCxnSpPr>
              <p:spPr>
                <a:xfrm rot="5400000">
                  <a:off x="1847850" y="3371850"/>
                  <a:ext cx="533400" cy="381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13" idx="2"/>
                  <a:endCxn id="24" idx="0"/>
                </p:cNvCxnSpPr>
                <p:nvPr/>
              </p:nvCxnSpPr>
              <p:spPr>
                <a:xfrm rot="16200000" flipH="1">
                  <a:off x="2667000" y="2590800"/>
                  <a:ext cx="533400" cy="16002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762000" y="4724400"/>
                <a:ext cx="577402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*.F</a:t>
                </a:r>
              </a:p>
              <a:p>
                <a:r>
                  <a:rPr lang="en-US" sz="2400" dirty="0" smtClean="0"/>
                  <a:t>*.h</a:t>
                </a:r>
                <a:endParaRPr lang="en-US" sz="2400" dirty="0"/>
              </a:p>
            </p:txBody>
          </p:sp>
          <p:cxnSp>
            <p:nvCxnSpPr>
              <p:cNvPr id="51" name="Straight Arrow Connector 50"/>
              <p:cNvCxnSpPr>
                <a:stCxn id="22" idx="4"/>
                <a:endCxn id="37" idx="0"/>
              </p:cNvCxnSpPr>
              <p:nvPr/>
            </p:nvCxnSpPr>
            <p:spPr>
              <a:xfrm rot="5400000">
                <a:off x="868251" y="4525851"/>
                <a:ext cx="381000" cy="1609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981200" y="4724400"/>
                <a:ext cx="1143262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*.job</a:t>
                </a:r>
              </a:p>
              <a:p>
                <a:r>
                  <a:rPr lang="en-US" sz="2400" dirty="0" smtClean="0"/>
                  <a:t>*.inp</a:t>
                </a:r>
              </a:p>
              <a:p>
                <a:r>
                  <a:rPr lang="en-US" sz="2400" dirty="0" smtClean="0"/>
                  <a:t>Make*</a:t>
                </a:r>
              </a:p>
              <a:p>
                <a:r>
                  <a:rPr lang="en-US" sz="2400" dirty="0" smtClean="0"/>
                  <a:t>Utilities</a:t>
                </a:r>
              </a:p>
            </p:txBody>
          </p:sp>
          <p:cxnSp>
            <p:nvCxnSpPr>
              <p:cNvPr id="55" name="Straight Arrow Connector 54"/>
              <p:cNvCxnSpPr>
                <a:stCxn id="23" idx="4"/>
                <a:endCxn id="54" idx="0"/>
              </p:cNvCxnSpPr>
              <p:nvPr/>
            </p:nvCxnSpPr>
            <p:spPr>
              <a:xfrm rot="16200000" flipH="1">
                <a:off x="2362265" y="4533834"/>
                <a:ext cx="381000" cy="13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352800" y="4724400"/>
                <a:ext cx="1695721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README</a:t>
                </a:r>
              </a:p>
              <a:p>
                <a:r>
                  <a:rPr lang="en-US" sz="2400" dirty="0" err="1" smtClean="0"/>
                  <a:t>Userguide</a:t>
                </a:r>
                <a:endParaRPr lang="en-US" sz="2400" dirty="0" smtClean="0"/>
              </a:p>
              <a:p>
                <a:r>
                  <a:rPr lang="en-US" sz="2400" dirty="0" smtClean="0"/>
                  <a:t>Release Doc</a:t>
                </a:r>
              </a:p>
              <a:p>
                <a:r>
                  <a:rPr lang="en-US" sz="2400" dirty="0" smtClean="0"/>
                  <a:t>Description</a:t>
                </a:r>
              </a:p>
            </p:txBody>
          </p:sp>
          <p:cxnSp>
            <p:nvCxnSpPr>
              <p:cNvPr id="59" name="Straight Arrow Connector 58"/>
              <p:cNvCxnSpPr>
                <a:stCxn id="24" idx="4"/>
                <a:endCxn id="58" idx="0"/>
              </p:cNvCxnSpPr>
              <p:nvPr/>
            </p:nvCxnSpPr>
            <p:spPr>
              <a:xfrm rot="16200000" flipH="1">
                <a:off x="4005330" y="4529069"/>
                <a:ext cx="381000" cy="966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5334000" y="3581400"/>
              <a:ext cx="3381118" cy="26161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netCDF</a:t>
              </a:r>
              <a:r>
                <a:rPr lang="en-US" sz="2000" b="1" dirty="0" smtClean="0"/>
                <a:t> Files</a:t>
              </a:r>
              <a:endParaRPr lang="en-US" sz="2000" b="1" dirty="0"/>
            </a:p>
            <a:p>
              <a:r>
                <a:rPr lang="en-US" b="1" dirty="0" smtClean="0"/>
                <a:t>Start-up Histories: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Steady-state Seasonal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Benchmark Runs</a:t>
              </a:r>
            </a:p>
            <a:p>
              <a:r>
                <a:rPr lang="en-US" b="1" dirty="0" smtClean="0"/>
                <a:t>Data input files: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GPI (</a:t>
              </a:r>
              <a:r>
                <a:rPr lang="en-US" dirty="0" err="1" smtClean="0"/>
                <a:t>Kp</a:t>
              </a:r>
              <a:r>
                <a:rPr lang="en-US" dirty="0" smtClean="0"/>
                <a:t>, </a:t>
              </a:r>
              <a:r>
                <a:rPr lang="en-US" dirty="0" err="1" smtClean="0"/>
                <a:t>f10.7</a:t>
              </a:r>
              <a:r>
                <a:rPr lang="en-US" dirty="0" smtClean="0"/>
                <a:t>)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IMF (</a:t>
              </a:r>
              <a:r>
                <a:rPr lang="en-US" dirty="0" err="1" smtClean="0"/>
                <a:t>Bx,By,Bz,Swvel,Swden</a:t>
              </a:r>
              <a:r>
                <a:rPr lang="en-US" dirty="0" smtClean="0"/>
                <a:t>)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err="1" smtClean="0"/>
                <a:t>GSWM</a:t>
              </a:r>
              <a:r>
                <a:rPr lang="en-US" dirty="0" smtClean="0"/>
                <a:t> (Tides)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Other</a:t>
              </a:r>
              <a:endParaRPr lang="en-US" dirty="0"/>
            </a:p>
          </p:txBody>
        </p:sp>
        <p:cxnSp>
          <p:nvCxnSpPr>
            <p:cNvPr id="69" name="Straight Arrow Connector 68"/>
            <p:cNvCxnSpPr>
              <a:stCxn id="9" idx="2"/>
              <a:endCxn id="68" idx="0"/>
            </p:cNvCxnSpPr>
            <p:nvPr/>
          </p:nvCxnSpPr>
          <p:spPr>
            <a:xfrm rot="16200000" flipH="1">
              <a:off x="6788879" y="3345720"/>
              <a:ext cx="457200" cy="1415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Quick-Start Procedure</a:t>
            </a:r>
            <a:br>
              <a:rPr lang="en-US" sz="4000" dirty="0" smtClean="0"/>
            </a:br>
            <a:r>
              <a:rPr lang="en-US" sz="2200" dirty="0" smtClean="0"/>
              <a:t>see also </a:t>
            </a:r>
            <a:r>
              <a:rPr lang="en-US" sz="2200" dirty="0" smtClean="0">
                <a:hlinkClick r:id="rId2"/>
              </a:rPr>
              <a:t>Quick-start chapter of the User's Guide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8203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2400" dirty="0">
                <a:solidFill>
                  <a:srgbClr val="C00000"/>
                </a:solidFill>
              </a:rPr>
              <a:t>O</a:t>
            </a:r>
            <a:r>
              <a:rPr lang="en-US" sz="2400" dirty="0" smtClean="0">
                <a:solidFill>
                  <a:srgbClr val="C00000"/>
                </a:solidFill>
              </a:rPr>
              <a:t>btain and build the model, and execute a default run: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Download and extract model and data tar files (</a:t>
            </a:r>
            <a:r>
              <a:rPr lang="en-US" sz="2000" dirty="0" smtClean="0">
                <a:hlinkClick r:id="rId3"/>
              </a:rPr>
              <a:t>download page</a:t>
            </a:r>
            <a:r>
              <a:rPr lang="en-US" sz="2000" dirty="0" smtClean="0"/>
              <a:t>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 err="1" smtClean="0"/>
              <a:t>modeldir</a:t>
            </a:r>
            <a:r>
              <a:rPr lang="en-US" sz="2000" dirty="0" smtClean="0"/>
              <a:t> and other shell variables in the job script </a:t>
            </a:r>
            <a:r>
              <a:rPr lang="en-US" sz="2000" dirty="0" smtClean="0">
                <a:hlinkClick r:id="rId4" action="ppaction://hlinkfile"/>
              </a:rPr>
              <a:t>tiegcm-linux.job</a:t>
            </a:r>
            <a:endParaRPr lang="en-US" sz="20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 err="1" smtClean="0"/>
              <a:t>env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TGCMDATA</a:t>
            </a:r>
            <a:r>
              <a:rPr lang="en-US" sz="2000" dirty="0" smtClean="0"/>
              <a:t> to the data directory (.</a:t>
            </a:r>
            <a:r>
              <a:rPr lang="en-US" sz="2000" dirty="0" err="1" smtClean="0"/>
              <a:t>cshrc</a:t>
            </a:r>
            <a:r>
              <a:rPr lang="en-US" sz="2000" dirty="0" smtClean="0"/>
              <a:t> file or job script)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Execute by typing “tiegcm-linux.job &amp;” (build and execute default run)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Rename and edit </a:t>
            </a:r>
            <a:r>
              <a:rPr lang="en-US" sz="2000" dirty="0" err="1" smtClean="0"/>
              <a:t>namelist</a:t>
            </a:r>
            <a:r>
              <a:rPr lang="en-US" sz="2000" dirty="0" smtClean="0"/>
              <a:t> input file </a:t>
            </a:r>
            <a:r>
              <a:rPr lang="en-US" sz="2000" dirty="0" smtClean="0">
                <a:hlinkClick r:id="rId5" action="ppaction://hlinkfile"/>
              </a:rPr>
              <a:t>tiegcm_default.inp</a:t>
            </a:r>
            <a:r>
              <a:rPr lang="en-US" sz="2000" dirty="0" smtClean="0"/>
              <a:t> for a new run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stCxn id="6" idx="2"/>
            <a:endCxn id="14" idx="0"/>
          </p:cNvCxnSpPr>
          <p:nvPr/>
        </p:nvCxnSpPr>
        <p:spPr>
          <a:xfrm rot="16200000" flipH="1">
            <a:off x="4287325" y="5342228"/>
            <a:ext cx="276446" cy="118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3" idx="0"/>
          </p:cNvCxnSpPr>
          <p:nvPr/>
        </p:nvCxnSpPr>
        <p:spPr>
          <a:xfrm rot="5400000">
            <a:off x="1454015" y="5340215"/>
            <a:ext cx="276447" cy="159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685800" y="3429000"/>
            <a:ext cx="7591707" cy="3313559"/>
            <a:chOff x="533400" y="3429000"/>
            <a:chExt cx="7591707" cy="3313559"/>
          </a:xfrm>
        </p:grpSpPr>
        <p:grpSp>
          <p:nvGrpSpPr>
            <p:cNvPr id="27" name="Group 26"/>
            <p:cNvGrpSpPr/>
            <p:nvPr/>
          </p:nvGrpSpPr>
          <p:grpSpPr>
            <a:xfrm>
              <a:off x="533400" y="3429000"/>
              <a:ext cx="7591707" cy="3313559"/>
              <a:chOff x="533400" y="3435773"/>
              <a:chExt cx="7591707" cy="316629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048000" y="3435773"/>
                <a:ext cx="2514600" cy="60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User Working Directory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tiegcm_project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]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33400" y="4527974"/>
                <a:ext cx="1828800" cy="60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Model directory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tiegcm1.94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]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352800" y="4527974"/>
                <a:ext cx="1828800" cy="60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Exec directory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tiegcm-linux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]</a:t>
                </a:r>
              </a:p>
            </p:txBody>
          </p:sp>
          <p:cxnSp>
            <p:nvCxnSpPr>
              <p:cNvPr id="7" name="Straight Arrow Connector 6"/>
              <p:cNvCxnSpPr>
                <a:stCxn id="4" idx="2"/>
                <a:endCxn id="5" idx="0"/>
              </p:cNvCxnSpPr>
              <p:nvPr/>
            </p:nvCxnSpPr>
            <p:spPr>
              <a:xfrm rot="5400000">
                <a:off x="2635250" y="2857923"/>
                <a:ext cx="482600" cy="28575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4" idx="2"/>
                <a:endCxn id="6" idx="0"/>
              </p:cNvCxnSpPr>
              <p:nvPr/>
            </p:nvCxnSpPr>
            <p:spPr>
              <a:xfrm rot="5400000">
                <a:off x="4044950" y="4267623"/>
                <a:ext cx="482601" cy="381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90600" y="5401734"/>
                <a:ext cx="882549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dirty="0" err="1" smtClean="0"/>
                  <a:t>rc</a:t>
                </a:r>
                <a:r>
                  <a:rPr lang="en-US" dirty="0" smtClean="0"/>
                  <a:t>/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cripts/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oc/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ests/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86200" y="5401733"/>
                <a:ext cx="785793" cy="1146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*.o</a:t>
                </a:r>
              </a:p>
              <a:p>
                <a:r>
                  <a:rPr lang="en-US" dirty="0" smtClean="0"/>
                  <a:t>*.mod</a:t>
                </a:r>
              </a:p>
              <a:p>
                <a:r>
                  <a:rPr lang="en-US" dirty="0" smtClean="0"/>
                  <a:t>*.</a:t>
                </a:r>
                <a:r>
                  <a:rPr lang="en-US" dirty="0" err="1" smtClean="0"/>
                  <a:t>nc</a:t>
                </a:r>
                <a:endParaRPr lang="en-US" dirty="0" smtClean="0"/>
              </a:p>
              <a:p>
                <a:r>
                  <a:rPr lang="en-US" dirty="0" smtClean="0"/>
                  <a:t>other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72200" y="4382346"/>
                <a:ext cx="1952907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Stdout</a:t>
                </a:r>
                <a:r>
                  <a:rPr lang="en-US" dirty="0" smtClean="0"/>
                  <a:t> files *.out</a:t>
                </a:r>
              </a:p>
              <a:p>
                <a:r>
                  <a:rPr lang="en-US" dirty="0" smtClean="0"/>
                  <a:t>tiegcm-linux.job</a:t>
                </a:r>
              </a:p>
              <a:p>
                <a:r>
                  <a:rPr lang="en-US" dirty="0" smtClean="0"/>
                  <a:t>tiegcm_default.inp</a:t>
                </a:r>
              </a:p>
              <a:p>
                <a:r>
                  <a:rPr lang="en-US" dirty="0" smtClean="0"/>
                  <a:t>other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>
                <a:stCxn id="4" idx="2"/>
                <a:endCxn id="15" idx="0"/>
              </p:cNvCxnSpPr>
              <p:nvPr/>
            </p:nvCxnSpPr>
            <p:spPr>
              <a:xfrm rot="16200000" flipH="1">
                <a:off x="5558491" y="2792182"/>
                <a:ext cx="336974" cy="284335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>
              <a:endCxn id="82" idx="1"/>
            </p:cNvCxnSpPr>
            <p:nvPr/>
          </p:nvCxnSpPr>
          <p:spPr>
            <a:xfrm>
              <a:off x="4419600" y="6248400"/>
              <a:ext cx="685800" cy="322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105400" y="6096000"/>
              <a:ext cx="1889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History file output</a:t>
              </a:r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Selected results from a </a:t>
            </a:r>
            <a:r>
              <a:rPr lang="en-US" sz="3600" dirty="0" err="1" smtClean="0"/>
              <a:t>tiegcm1.94</a:t>
            </a:r>
            <a:r>
              <a:rPr lang="en-US" sz="3600" dirty="0" smtClean="0"/>
              <a:t> Benchmark Run: </a:t>
            </a:r>
            <a:br>
              <a:rPr lang="en-US" sz="3600" dirty="0" smtClean="0"/>
            </a:br>
            <a:r>
              <a:rPr lang="en-US" sz="3600" dirty="0" smtClean="0"/>
              <a:t>November 19-23, 2003 Storm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650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These figures were made with post-processors</a:t>
            </a:r>
          </a:p>
          <a:p>
            <a:pPr algn="ctr"/>
            <a:r>
              <a:rPr lang="en-US" sz="2400" dirty="0" err="1" smtClean="0"/>
              <a:t>tgcmproc_f90</a:t>
            </a:r>
            <a:r>
              <a:rPr lang="en-US" sz="2400" dirty="0" smtClean="0"/>
              <a:t> and </a:t>
            </a:r>
            <a:r>
              <a:rPr lang="en-US" sz="2400" dirty="0" err="1" smtClean="0"/>
              <a:t>tgcmproc_idl</a:t>
            </a:r>
            <a:r>
              <a:rPr lang="en-US" sz="2400" dirty="0" smtClean="0"/>
              <a:t>, both of which are</a:t>
            </a:r>
          </a:p>
          <a:p>
            <a:pPr algn="ctr"/>
            <a:r>
              <a:rPr lang="en-US" sz="2400" dirty="0" smtClean="0"/>
              <a:t>available on the </a:t>
            </a:r>
            <a:r>
              <a:rPr lang="en-US" sz="2400" dirty="0" err="1" smtClean="0"/>
              <a:t>TGCM</a:t>
            </a:r>
            <a:r>
              <a:rPr lang="en-US" sz="2400" dirty="0" smtClean="0"/>
              <a:t> download website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648200"/>
            <a:ext cx="7447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 more plots and movies of Benchmark Runs, please see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>
                <a:hlinkClick r:id="rId2"/>
              </a:rPr>
              <a:t>tiegcm1.94</a:t>
            </a:r>
            <a:r>
              <a:rPr lang="en-US" sz="2400" dirty="0" smtClean="0">
                <a:hlinkClick r:id="rId2"/>
              </a:rPr>
              <a:t> Release Document</a:t>
            </a:r>
            <a:endParaRPr lang="en-US" sz="2400" dirty="0" smtClean="0"/>
          </a:p>
          <a:p>
            <a:pPr algn="ctr"/>
            <a:r>
              <a:rPr lang="en-US" sz="2400" dirty="0" err="1" smtClean="0"/>
              <a:t>netCDF</a:t>
            </a:r>
            <a:r>
              <a:rPr lang="en-US" sz="2400" dirty="0" smtClean="0"/>
              <a:t> output files are available for download at the</a:t>
            </a:r>
          </a:p>
          <a:p>
            <a:pPr algn="ctr"/>
            <a:r>
              <a:rPr lang="en-US" sz="2400" dirty="0" err="1" smtClean="0">
                <a:hlinkClick r:id="rId3"/>
              </a:rPr>
              <a:t>NCAR</a:t>
            </a:r>
            <a:r>
              <a:rPr lang="en-US" sz="2400" dirty="0" smtClean="0">
                <a:hlinkClick r:id="rId3"/>
              </a:rPr>
              <a:t> Community Data Portal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Cross-Tail Potential (kV): Nov 19-23, 2003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838200"/>
            <a:ext cx="8572500" cy="5751731"/>
            <a:chOff x="228600" y="990600"/>
            <a:chExt cx="8572500" cy="5751731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990600"/>
              <a:ext cx="1515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Weimer/IMF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990600"/>
              <a:ext cx="1279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Heelis</a:t>
              </a:r>
              <a:r>
                <a:rPr lang="en-US" sz="2000" dirty="0" smtClean="0"/>
                <a:t>/GPI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5151" y="5715000"/>
              <a:ext cx="19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Min,Max</a:t>
              </a:r>
              <a:r>
                <a:rPr lang="en-US" dirty="0" smtClean="0"/>
                <a:t> =  32, 206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2351" y="5715000"/>
              <a:ext cx="19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Min,Max</a:t>
              </a:r>
              <a:r>
                <a:rPr lang="en-US" dirty="0" smtClean="0"/>
                <a:t> =  20, 294</a:t>
              </a:r>
              <a:endParaRPr lang="en-US" dirty="0"/>
            </a:p>
          </p:txBody>
        </p:sp>
        <p:pic>
          <p:nvPicPr>
            <p:cNvPr id="9" name="Picture 8" descr="nov2003_hrly323-328_ctpot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572500" cy="42862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2000" y="6172200"/>
              <a:ext cx="306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ctpoten</a:t>
              </a:r>
              <a:r>
                <a:rPr lang="en-US" dirty="0" smtClean="0"/>
                <a:t> = 15+15*</a:t>
              </a:r>
              <a:r>
                <a:rPr lang="en-US" dirty="0" err="1" smtClean="0"/>
                <a:t>Kp+0.8</a:t>
              </a:r>
              <a:r>
                <a:rPr lang="en-US" dirty="0" smtClean="0"/>
                <a:t>*</a:t>
              </a:r>
              <a:r>
                <a:rPr lang="en-US" dirty="0" err="1" smtClean="0"/>
                <a:t>Kp^2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5350" y="6096000"/>
              <a:ext cx="3936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ctpoten</a:t>
              </a:r>
              <a:r>
                <a:rPr lang="en-US" dirty="0" smtClean="0"/>
                <a:t> = Cross-cap potential drop from</a:t>
              </a:r>
            </a:p>
            <a:p>
              <a:pPr algn="ctr"/>
              <a:r>
                <a:rPr lang="en-US" dirty="0" smtClean="0"/>
                <a:t>Weimer model (hemispheric average)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90800" y="21336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 kV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 rot="10800000" flipV="1">
            <a:off x="1981200" y="2318266"/>
            <a:ext cx="6096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1"/>
          </p:cNvCxnSpPr>
          <p:nvPr/>
        </p:nvCxnSpPr>
        <p:spPr>
          <a:xfrm rot="10800000">
            <a:off x="6172200" y="1447800"/>
            <a:ext cx="7620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342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295 kV 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Selected Results: </a:t>
            </a:r>
            <a:r>
              <a:rPr lang="en-US" sz="3200" dirty="0" err="1" smtClean="0"/>
              <a:t>tiegcm1.94</a:t>
            </a:r>
            <a:r>
              <a:rPr lang="en-US" sz="3200" dirty="0" smtClean="0"/>
              <a:t> Benchmark Runs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99984" y="685800"/>
            <a:ext cx="462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November 19-24, 2003</a:t>
            </a:r>
          </a:p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r>
              <a:rPr lang="en-US" sz="2400" dirty="0" smtClean="0"/>
              <a:t>: TN (deg K) at Latitude </a:t>
            </a:r>
            <a:r>
              <a:rPr lang="en-US" sz="2400" dirty="0" err="1" smtClean="0"/>
              <a:t>60N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Heelis</a:t>
            </a:r>
            <a:r>
              <a:rPr lang="en-US" sz="2400" dirty="0" smtClean="0"/>
              <a:t>/GPI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600200"/>
            <a:ext cx="177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Weimer/IMF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304" y="641246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165, 1467 Interval=100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4008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164, 2468 Interval=100</a:t>
            </a:r>
            <a:endParaRPr lang="en-US" dirty="0"/>
          </a:p>
        </p:txBody>
      </p:sp>
      <p:pic>
        <p:nvPicPr>
          <p:cNvPr id="10" name="Picture 9" descr="nov2003_hrly323-328_TN_lat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8572500" cy="42862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D3BB-5F17-4BA9-B4B5-3AB3B66099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790</Words>
  <Application>Microsoft Office PowerPoint</Application>
  <PresentationFormat>On-screen Show (4:3)</PresentationFormat>
  <Paragraphs>150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TIEGCM Community Release of Version 1.94</vt:lpstr>
      <vt:lpstr>With acknowledgements to the TIEGCM development group at HAO/AIM:</vt:lpstr>
      <vt:lpstr>Thermosphere-Ionosphere-Electrodynamics GCM</vt:lpstr>
      <vt:lpstr>Summary of v1.94 Release Notes</vt:lpstr>
      <vt:lpstr>TIEGCM Directory Structure</vt:lpstr>
      <vt:lpstr>Quick-Start Procedure see also Quick-start chapter of the User's Guide</vt:lpstr>
      <vt:lpstr>Selected results from a tiegcm1.94 Benchmark Run:  November 19-23, 2003 Storm</vt:lpstr>
      <vt:lpstr>Cross-Tail Potential (kV): Nov 19-23, 2003</vt:lpstr>
      <vt:lpstr>Selected Results: tiegcm1.94 Benchmark Runs</vt:lpstr>
      <vt:lpstr>Selected Results: tiegcm1.94 Benchmark Runs</vt:lpstr>
      <vt:lpstr>Global TN at Zp +2 (~350-450 km) Nov 19-24, 2003 (hourly frames)</vt:lpstr>
      <vt:lpstr>Future Development (software)</vt:lpstr>
    </vt:vector>
  </TitlesOfParts>
  <Company>NCAR</Company>
  <LinksUpToDate>false</LinksUpToDate>
  <SharedDoc>false</SharedDoc>
  <HyperlinkBase>http://www.hao.ucar.edu/modeling/tgcm/presentations/foster_cedar2011/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TIEGCM Release of Version 1.94</dc:title>
  <dc:creator> </dc:creator>
  <cp:lastModifiedBy> </cp:lastModifiedBy>
  <cp:revision>102</cp:revision>
  <dcterms:created xsi:type="dcterms:W3CDTF">2011-06-12T19:24:41Z</dcterms:created>
  <dcterms:modified xsi:type="dcterms:W3CDTF">2011-06-26T15:12:06Z</dcterms:modified>
</cp:coreProperties>
</file>