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6" r:id="rId2"/>
    <p:sldId id="257" r:id="rId3"/>
    <p:sldId id="256" r:id="rId4"/>
    <p:sldId id="258" r:id="rId5"/>
    <p:sldId id="265" r:id="rId6"/>
    <p:sldId id="263" r:id="rId7"/>
    <p:sldId id="259" r:id="rId8"/>
    <p:sldId id="275" r:id="rId9"/>
    <p:sldId id="272" r:id="rId10"/>
    <p:sldId id="279" r:id="rId11"/>
    <p:sldId id="268" r:id="rId12"/>
    <p:sldId id="264" r:id="rId13"/>
    <p:sldId id="273" r:id="rId14"/>
    <p:sldId id="260" r:id="rId15"/>
    <p:sldId id="280" r:id="rId16"/>
    <p:sldId id="278" r:id="rId17"/>
    <p:sldId id="262" r:id="rId18"/>
    <p:sldId id="269" r:id="rId19"/>
    <p:sldId id="270" r:id="rId20"/>
    <p:sldId id="282" r:id="rId21"/>
    <p:sldId id="271" r:id="rId22"/>
    <p:sldId id="276" r:id="rId23"/>
    <p:sldId id="277" r:id="rId24"/>
    <p:sldId id="281" r:id="rId25"/>
    <p:sldId id="261" r:id="rId26"/>
    <p:sldId id="274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0BBF"/>
    <a:srgbClr val="046C15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2" autoAdjust="0"/>
    <p:restoredTop sz="94671" autoAdjust="0"/>
  </p:normalViewPr>
  <p:slideViewPr>
    <p:cSldViewPr>
      <p:cViewPr varScale="1">
        <p:scale>
          <a:sx n="53" d="100"/>
          <a:sy n="53" d="100"/>
        </p:scale>
        <p:origin x="-10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D1816-75D0-4FAD-9D76-CEA6C7991EDE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CC326-F3AE-498B-BBEB-90FDD53A1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C326-F3AE-498B-BBEB-90FDD53A168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3" descr="CISM Fire Logo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1"/>
            <a:ext cx="21971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71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0"/>
            <a:ext cx="1905000" cy="533400"/>
          </a:xfrm>
          <a:prstGeom prst="rect">
            <a:avLst/>
          </a:prstGeom>
          <a:noFill/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                               </a:t>
            </a:r>
            <a:fld id="{FBF42941-67C3-461A-A59E-1CBA2164BB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                               </a:t>
            </a:r>
            <a:fld id="{FBF42941-67C3-461A-A59E-1CBA2164BB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                               </a:t>
            </a:r>
            <a:fld id="{FBF42941-67C3-461A-A59E-1CBA2164BB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                               </a:t>
            </a:r>
            <a:fld id="{FBF42941-67C3-461A-A59E-1CBA2164BB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                               </a:t>
            </a:r>
            <a:fld id="{FBF42941-67C3-461A-A59E-1CBA2164BB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                               </a:t>
            </a:r>
            <a:fld id="{FBF42941-67C3-461A-A59E-1CBA2164BB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                               </a:t>
            </a:r>
            <a:fld id="{FBF42941-67C3-461A-A59E-1CBA2164BB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                               </a:t>
            </a:r>
            <a:fld id="{FBF42941-67C3-461A-A59E-1CBA2164BB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                               </a:t>
            </a:r>
            <a:fld id="{FBF42941-67C3-461A-A59E-1CBA2164BB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                               </a:t>
            </a:r>
            <a:fld id="{FBF42941-67C3-461A-A59E-1CBA2164BB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                               </a:t>
            </a:r>
            <a:fld id="{FBF42941-67C3-461A-A59E-1CBA2164BB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3" descr="CISM Fire Logo"/>
          <p:cNvPicPr>
            <a:picLocks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700" y="1"/>
            <a:ext cx="21971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71"/>
          <p:cNvPicPr>
            <a:picLocks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39000" y="0"/>
            <a:ext cx="1905000" cy="533400"/>
          </a:xfrm>
          <a:prstGeom prst="rect">
            <a:avLst/>
          </a:prstGeom>
          <a:noFill/>
        </p:spPr>
      </p:pic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                               </a:t>
            </a:r>
            <a:fld id="{FBF42941-67C3-461A-A59E-1CBA2164BB4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aburns\My%20Documents\aburns%20documents\Presentations%202005\Chapman%202011\Alans%20Talk\n2mmr25.avi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aburns\My%20Documents\aburns%20documents\Presentations%202005\Chapman%202011\Alans%20Talk\tnuvvmov.av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675382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46C15"/>
                </a:solidFill>
                <a:latin typeface="Century" pitchFamily="18" charset="0"/>
              </a:rPr>
              <a:t>Energetics</a:t>
            </a:r>
            <a:r>
              <a:rPr lang="en-US" sz="3200" b="1" dirty="0" smtClean="0">
                <a:solidFill>
                  <a:srgbClr val="046C15"/>
                </a:solidFill>
                <a:latin typeface="Century" pitchFamily="18" charset="0"/>
              </a:rPr>
              <a:t> and Composition in the Thermosphere</a:t>
            </a:r>
            <a:endParaRPr lang="en-US" sz="3200" b="1" dirty="0">
              <a:solidFill>
                <a:srgbClr val="046C15"/>
              </a:solidFill>
              <a:latin typeface="Century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6531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140BBF"/>
                </a:solidFill>
                <a:latin typeface="Century" pitchFamily="18" charset="0"/>
              </a:rPr>
              <a:t>A. G. Burns, W. Wang, S. C. Solomon and L. </a:t>
            </a:r>
            <a:r>
              <a:rPr lang="en-US" sz="2400" b="1" dirty="0" err="1" smtClean="0">
                <a:solidFill>
                  <a:srgbClr val="140BBF"/>
                </a:solidFill>
                <a:latin typeface="Century" pitchFamily="18" charset="0"/>
              </a:rPr>
              <a:t>Qian</a:t>
            </a:r>
            <a:r>
              <a:rPr lang="en-US" sz="2400" b="1" dirty="0" smtClean="0">
                <a:solidFill>
                  <a:srgbClr val="140BBF"/>
                </a:solidFill>
                <a:latin typeface="Century" pitchFamily="18" charset="0"/>
              </a:rPr>
              <a:t> </a:t>
            </a:r>
            <a:endParaRPr lang="en-US" sz="2400" b="1" dirty="0">
              <a:solidFill>
                <a:srgbClr val="140BBF"/>
              </a:solidFill>
              <a:latin typeface="Century" pitchFamily="18" charset="0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                                </a:t>
            </a:r>
            <a:fld id="{FBF42941-67C3-461A-A59E-1CBA2164BB4F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              </a:t>
            </a:r>
            <a:fld id="{FBF42941-67C3-461A-A59E-1CBA2164BB4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 descr="on2zst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500"/>
            <a:ext cx="4450080" cy="2781300"/>
          </a:xfrm>
          <a:prstGeom prst="rect">
            <a:avLst/>
          </a:prstGeom>
        </p:spPr>
      </p:pic>
      <p:pic>
        <p:nvPicPr>
          <p:cNvPr id="4" name="Picture 3" descr="vadv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3922" y="571500"/>
            <a:ext cx="4450078" cy="27812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2971800"/>
            <a:ext cx="212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entury" pitchFamily="18" charset="0"/>
              </a:rPr>
              <a:t>Vertical Advection</a:t>
            </a:r>
            <a:endParaRPr lang="en-US" b="1" dirty="0">
              <a:solidFill>
                <a:srgbClr val="FFFF00"/>
              </a:solidFill>
              <a:latin typeface="Century" pitchFamily="18" charset="0"/>
            </a:endParaRPr>
          </a:p>
        </p:txBody>
      </p:sp>
      <p:pic>
        <p:nvPicPr>
          <p:cNvPr id="6" name="Picture 5" descr="hadv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24249"/>
            <a:ext cx="4419600" cy="2762250"/>
          </a:xfrm>
          <a:prstGeom prst="rect">
            <a:avLst/>
          </a:prstGeom>
        </p:spPr>
      </p:pic>
      <p:pic>
        <p:nvPicPr>
          <p:cNvPr id="7" name="Picture 6" descr="mdiff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93920" y="3505200"/>
            <a:ext cx="4450080" cy="2781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00600" y="5943600"/>
            <a:ext cx="229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entury" pitchFamily="18" charset="0"/>
              </a:rPr>
              <a:t>Molecular Diffusion</a:t>
            </a:r>
            <a:endParaRPr lang="en-US" b="1" dirty="0">
              <a:solidFill>
                <a:srgbClr val="FFFF00"/>
              </a:solidFill>
              <a:latin typeface="Century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867400"/>
            <a:ext cx="243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entury" pitchFamily="18" charset="0"/>
              </a:rPr>
              <a:t>Horizontal Advection</a:t>
            </a:r>
            <a:endParaRPr lang="en-US" b="1" dirty="0">
              <a:solidFill>
                <a:srgbClr val="FFFF00"/>
              </a:solidFill>
              <a:latin typeface="Century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971800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entury" pitchFamily="18" charset="0"/>
              </a:rPr>
              <a:t>N</a:t>
            </a:r>
            <a:r>
              <a:rPr lang="en-US" b="1" baseline="-25000" dirty="0" smtClean="0">
                <a:solidFill>
                  <a:srgbClr val="FFFF00"/>
                </a:solidFill>
                <a:latin typeface="Century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Century" pitchFamily="18" charset="0"/>
              </a:rPr>
              <a:t>mmr</a:t>
            </a:r>
            <a:endParaRPr lang="en-US" b="1" dirty="0">
              <a:solidFill>
                <a:srgbClr val="FFFF00"/>
              </a:solidFill>
              <a:latin typeface="Century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83976" y="0"/>
            <a:ext cx="4979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N</a:t>
            </a:r>
            <a:r>
              <a:rPr lang="en-US" sz="2400" b="1" baseline="-25000" dirty="0" smtClean="0">
                <a:solidFill>
                  <a:srgbClr val="046C15"/>
                </a:solidFill>
                <a:latin typeface="Century" pitchFamily="18" charset="0"/>
              </a:rPr>
              <a:t>2</a:t>
            </a:r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 </a:t>
            </a:r>
            <a:r>
              <a:rPr lang="en-US" sz="2400" b="1" dirty="0" err="1" smtClean="0">
                <a:solidFill>
                  <a:srgbClr val="046C15"/>
                </a:solidFill>
                <a:latin typeface="Century" pitchFamily="18" charset="0"/>
              </a:rPr>
              <a:t>mmr</a:t>
            </a:r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 and forcing in quiet time</a:t>
            </a:r>
            <a:endParaRPr lang="en-US" sz="2400" b="1" dirty="0">
              <a:solidFill>
                <a:srgbClr val="046C15"/>
              </a:solidFill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              </a:t>
            </a:r>
            <a:fld id="{FBF42941-67C3-461A-A59E-1CBA2164BB4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 descr="on2zst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8199"/>
            <a:ext cx="4343400" cy="2714625"/>
          </a:xfrm>
          <a:prstGeom prst="rect">
            <a:avLst/>
          </a:prstGeom>
        </p:spPr>
      </p:pic>
      <p:pic>
        <p:nvPicPr>
          <p:cNvPr id="7" name="Picture 6" descr="vadv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790575"/>
            <a:ext cx="4343400" cy="2714625"/>
          </a:xfrm>
          <a:prstGeom prst="rect">
            <a:avLst/>
          </a:prstGeom>
        </p:spPr>
      </p:pic>
      <p:pic>
        <p:nvPicPr>
          <p:cNvPr id="8" name="Picture 7" descr="hadv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1874"/>
            <a:ext cx="4343400" cy="2714625"/>
          </a:xfrm>
          <a:prstGeom prst="rect">
            <a:avLst/>
          </a:prstGeom>
        </p:spPr>
      </p:pic>
      <p:pic>
        <p:nvPicPr>
          <p:cNvPr id="9" name="Picture 8" descr="mdiff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3581399"/>
            <a:ext cx="4343400" cy="27146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04779" y="152400"/>
            <a:ext cx="4519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Compositional Forcing (storm)</a:t>
            </a:r>
            <a:endParaRPr lang="en-US" sz="2400" b="1" dirty="0">
              <a:solidFill>
                <a:srgbClr val="046C15"/>
              </a:solidFill>
              <a:latin typeface="Century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124200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entury" pitchFamily="18" charset="0"/>
              </a:rPr>
              <a:t>N</a:t>
            </a:r>
            <a:r>
              <a:rPr lang="en-US" b="1" baseline="-25000" dirty="0" smtClean="0">
                <a:solidFill>
                  <a:srgbClr val="FFFF00"/>
                </a:solidFill>
                <a:latin typeface="Century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Century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Century" pitchFamily="18" charset="0"/>
              </a:rPr>
              <a:t>mmr</a:t>
            </a:r>
            <a:endParaRPr lang="en-US" b="1" dirty="0">
              <a:solidFill>
                <a:srgbClr val="FFFF00"/>
              </a:solidFill>
              <a:latin typeface="Century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600" y="3124200"/>
            <a:ext cx="212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entury" pitchFamily="18" charset="0"/>
              </a:rPr>
              <a:t>Vertical Advection</a:t>
            </a:r>
            <a:endParaRPr lang="en-US" b="1" dirty="0">
              <a:solidFill>
                <a:srgbClr val="FFFF00"/>
              </a:solidFill>
              <a:latin typeface="Century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867400"/>
            <a:ext cx="243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entury" pitchFamily="18" charset="0"/>
              </a:rPr>
              <a:t>Horizontal Advection</a:t>
            </a:r>
            <a:endParaRPr lang="en-US" b="1" dirty="0">
              <a:solidFill>
                <a:srgbClr val="FFFF00"/>
              </a:solidFill>
              <a:latin typeface="Century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0600" y="5943600"/>
            <a:ext cx="229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entury" pitchFamily="18" charset="0"/>
              </a:rPr>
              <a:t>Molecular Diffusion</a:t>
            </a:r>
            <a:endParaRPr lang="en-US" b="1" dirty="0">
              <a:solidFill>
                <a:srgbClr val="FFFF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                                  </a:t>
            </a:r>
            <a:fld id="{FBF42941-67C3-461A-A59E-1CBA2164BB4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53796" y="228600"/>
            <a:ext cx="3868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N2mmr movie for a storm</a:t>
            </a:r>
            <a:endParaRPr lang="en-US" sz="2400" b="1" dirty="0">
              <a:solidFill>
                <a:srgbClr val="046C15"/>
              </a:solidFill>
              <a:latin typeface="Century" pitchFamily="18" charset="0"/>
            </a:endParaRPr>
          </a:p>
        </p:txBody>
      </p:sp>
      <p:pic>
        <p:nvPicPr>
          <p:cNvPr id="5" name="n2mmr25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7620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              </a:t>
            </a:r>
            <a:fld id="{FBF42941-67C3-461A-A59E-1CBA2164BB4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23622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Changes in Neutral Temperatures</a:t>
            </a:r>
            <a:endParaRPr lang="en-US" sz="2400" b="1" dirty="0">
              <a:solidFill>
                <a:srgbClr val="046C15"/>
              </a:solidFill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858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Temperature Changes in the Upper Thermosphere during Geomagnetic Storms</a:t>
            </a:r>
            <a:endParaRPr lang="en-US" sz="2400" b="1" dirty="0">
              <a:solidFill>
                <a:srgbClr val="046C15"/>
              </a:solidFill>
              <a:latin typeface="Century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2133600" cy="365125"/>
          </a:xfrm>
        </p:spPr>
        <p:txBody>
          <a:bodyPr/>
          <a:lstStyle/>
          <a:p>
            <a:r>
              <a:rPr lang="en-US" dirty="0" smtClean="0"/>
              <a:t>                                </a:t>
            </a:r>
            <a:fld id="{FBF42941-67C3-461A-A59E-1CBA2164BB4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84413" y="1764268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Quiet</a:t>
            </a:r>
            <a:endParaRPr lang="en-US" b="1" dirty="0">
              <a:solidFill>
                <a:srgbClr val="140BBF"/>
              </a:solidFill>
              <a:latin typeface="Century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3817" y="1828800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Storm</a:t>
            </a:r>
            <a:endParaRPr lang="en-US" b="1" dirty="0">
              <a:solidFill>
                <a:srgbClr val="140BBF"/>
              </a:solidFill>
              <a:latin typeface="Century" pitchFamily="18" charset="0"/>
            </a:endParaRPr>
          </a:p>
        </p:txBody>
      </p:sp>
      <p:pic>
        <p:nvPicPr>
          <p:cNvPr id="11" name="Picture 10" descr="temzsts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324100"/>
            <a:ext cx="4572000" cy="2857500"/>
          </a:xfrm>
          <a:prstGeom prst="rect">
            <a:avLst/>
          </a:prstGeom>
        </p:spPr>
      </p:pic>
      <p:pic>
        <p:nvPicPr>
          <p:cNvPr id="12" name="Picture 11" descr="temzsts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33625"/>
            <a:ext cx="45720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              </a:t>
            </a:r>
            <a:fld id="{FBF42941-67C3-461A-A59E-1CBA2164BB4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 descr="qjoul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500"/>
            <a:ext cx="4328160" cy="2705100"/>
          </a:xfrm>
          <a:prstGeom prst="rect">
            <a:avLst/>
          </a:prstGeom>
        </p:spPr>
      </p:pic>
      <p:pic>
        <p:nvPicPr>
          <p:cNvPr id="4" name="Picture 3" descr="qadv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571500"/>
            <a:ext cx="4343400" cy="2714625"/>
          </a:xfrm>
          <a:prstGeom prst="rect">
            <a:avLst/>
          </a:prstGeom>
        </p:spPr>
      </p:pic>
      <p:pic>
        <p:nvPicPr>
          <p:cNvPr id="5" name="Picture 4" descr="qstab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1875"/>
            <a:ext cx="4343400" cy="2714625"/>
          </a:xfrm>
          <a:prstGeom prst="rect">
            <a:avLst/>
          </a:prstGeom>
        </p:spPr>
      </p:pic>
      <p:pic>
        <p:nvPicPr>
          <p:cNvPr id="6" name="Picture 5" descr="qdown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3571875"/>
            <a:ext cx="4343400" cy="27146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22780" y="76200"/>
            <a:ext cx="4730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Thermal Storm Forcing (K/Day)</a:t>
            </a:r>
            <a:endParaRPr lang="en-US" sz="2400" b="1" dirty="0">
              <a:solidFill>
                <a:srgbClr val="046C15"/>
              </a:solidFill>
              <a:latin typeface="Century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2895600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entury" pitchFamily="18" charset="0"/>
              </a:rPr>
              <a:t>Joule</a:t>
            </a:r>
            <a:endParaRPr lang="en-US" b="1" dirty="0">
              <a:solidFill>
                <a:srgbClr val="FFFF00"/>
              </a:solidFill>
              <a:latin typeface="Century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800" y="2895600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entury" pitchFamily="18" charset="0"/>
              </a:rPr>
              <a:t>Advection</a:t>
            </a:r>
            <a:endParaRPr lang="en-US" b="1" dirty="0">
              <a:solidFill>
                <a:srgbClr val="FFFF00"/>
              </a:solidFill>
              <a:latin typeface="Century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943600"/>
            <a:ext cx="317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entury" pitchFamily="18" charset="0"/>
              </a:rPr>
              <a:t>Compression and expansion</a:t>
            </a:r>
            <a:endParaRPr lang="en-US" b="1" dirty="0">
              <a:solidFill>
                <a:srgbClr val="FFFF00"/>
              </a:solidFill>
              <a:latin typeface="Century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6800" y="5955268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entury" pitchFamily="18" charset="0"/>
              </a:rPr>
              <a:t>Conduction</a:t>
            </a:r>
            <a:endParaRPr lang="en-US" b="1" dirty="0">
              <a:solidFill>
                <a:srgbClr val="FFFF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                               </a:t>
            </a:r>
            <a:fld id="{FBF42941-67C3-461A-A59E-1CBA2164BB4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 descr="qdownver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57600"/>
            <a:ext cx="4587238" cy="2867024"/>
          </a:xfrm>
          <a:prstGeom prst="rect">
            <a:avLst/>
          </a:prstGeom>
        </p:spPr>
      </p:pic>
      <p:pic>
        <p:nvPicPr>
          <p:cNvPr id="6" name="Picture 5" descr="qdownver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657600"/>
            <a:ext cx="4572000" cy="2857500"/>
          </a:xfrm>
          <a:prstGeom prst="rect">
            <a:avLst/>
          </a:prstGeom>
        </p:spPr>
      </p:pic>
      <p:pic>
        <p:nvPicPr>
          <p:cNvPr id="7" name="Picture 6" descr="qstabver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38200"/>
            <a:ext cx="4572000" cy="2857500"/>
          </a:xfrm>
          <a:prstGeom prst="rect">
            <a:avLst/>
          </a:prstGeom>
        </p:spPr>
      </p:pic>
      <p:pic>
        <p:nvPicPr>
          <p:cNvPr id="8" name="Picture 7" descr="qstabver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800100"/>
            <a:ext cx="4572000" cy="2857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" y="914400"/>
            <a:ext cx="3225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entury" pitchFamily="18" charset="0"/>
              </a:rPr>
              <a:t>Compression and Expansion</a:t>
            </a:r>
            <a:endParaRPr lang="en-US" b="1" dirty="0">
              <a:solidFill>
                <a:srgbClr val="FFFF00"/>
              </a:solidFill>
              <a:latin typeface="Century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3897868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entury" pitchFamily="18" charset="0"/>
              </a:rPr>
              <a:t>Conduction</a:t>
            </a:r>
            <a:endParaRPr lang="en-US" b="1" dirty="0">
              <a:solidFill>
                <a:srgbClr val="FFFF00"/>
              </a:solidFill>
              <a:latin typeface="Century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53000" y="3897868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entury" pitchFamily="18" charset="0"/>
              </a:rPr>
              <a:t>Conduction</a:t>
            </a:r>
            <a:endParaRPr lang="en-US" b="1" dirty="0">
              <a:solidFill>
                <a:srgbClr val="FFFF00"/>
              </a:solidFill>
              <a:latin typeface="Century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29200" y="838200"/>
            <a:ext cx="3225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entury" pitchFamily="18" charset="0"/>
              </a:rPr>
              <a:t>Compression and Expansion</a:t>
            </a:r>
            <a:endParaRPr lang="en-US" b="1" dirty="0">
              <a:solidFill>
                <a:srgbClr val="FFFF00"/>
              </a:solidFill>
              <a:latin typeface="Century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00200" y="6488668"/>
            <a:ext cx="782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Quiet</a:t>
            </a:r>
            <a:endParaRPr lang="en-US" b="1" dirty="0">
              <a:solidFill>
                <a:srgbClr val="140BBF"/>
              </a:solidFill>
              <a:latin typeface="Century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00800" y="6488668"/>
            <a:ext cx="843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Storm</a:t>
            </a:r>
            <a:endParaRPr lang="en-US" b="1" dirty="0">
              <a:solidFill>
                <a:srgbClr val="140BBF"/>
              </a:solidFill>
              <a:latin typeface="Century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1" y="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Changes in Low Latitude Thermal Forcing</a:t>
            </a:r>
            <a:endParaRPr lang="en-US" sz="2400" b="1" dirty="0">
              <a:solidFill>
                <a:srgbClr val="046C15"/>
              </a:solidFill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                               </a:t>
            </a:r>
            <a:fld id="{FBF42941-67C3-461A-A59E-1CBA2164BB4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09799" y="0"/>
            <a:ext cx="5029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Temperature Evolution </a:t>
            </a:r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during </a:t>
            </a:r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the AGU Storm</a:t>
            </a:r>
            <a:endParaRPr lang="en-US" sz="2400" b="1" dirty="0">
              <a:solidFill>
                <a:srgbClr val="046C15"/>
              </a:solidFill>
              <a:latin typeface="Century" pitchFamily="18" charset="0"/>
            </a:endParaRPr>
          </a:p>
        </p:txBody>
      </p:sp>
      <p:pic>
        <p:nvPicPr>
          <p:cNvPr id="5" name="tnuvvmov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0668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              </a:t>
            </a:r>
            <a:fld id="{FBF42941-67C3-461A-A59E-1CBA2164BB4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386715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09800" y="0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Compositional Disturbances During Geomagnetic Storms</a:t>
            </a:r>
            <a:endParaRPr lang="en-US" sz="2400" b="1" dirty="0">
              <a:solidFill>
                <a:srgbClr val="046C15"/>
              </a:solidFill>
              <a:latin typeface="Century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5638800"/>
            <a:ext cx="2202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140BBF"/>
                </a:solidFill>
                <a:latin typeface="Century" pitchFamily="18" charset="0"/>
              </a:rPr>
              <a:t>Prolss</a:t>
            </a:r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 (1981, 2011)</a:t>
            </a:r>
            <a:endParaRPr lang="en-US" b="1" dirty="0">
              <a:solidFill>
                <a:srgbClr val="140BBF"/>
              </a:solidFill>
              <a:latin typeface="Century" pitchFamily="18" charset="0"/>
            </a:endParaRPr>
          </a:p>
        </p:txBody>
      </p:sp>
      <p:pic>
        <p:nvPicPr>
          <p:cNvPr id="9" name="Picture 4" descr="Stricklan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4342" y="1752600"/>
            <a:ext cx="4679658" cy="28956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5486400" y="5650468"/>
            <a:ext cx="1906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Strickland et al.</a:t>
            </a:r>
            <a:endParaRPr lang="en-US" b="1" dirty="0">
              <a:solidFill>
                <a:srgbClr val="140BBF"/>
              </a:solidFill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              </a:t>
            </a:r>
            <a:fld id="{FBF42941-67C3-461A-A59E-1CBA2164BB4F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74625" y="1866900"/>
            <a:ext cx="8915400" cy="3009900"/>
            <a:chOff x="0" y="240"/>
            <a:chExt cx="5616" cy="1896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240"/>
              <a:ext cx="5616" cy="1896"/>
              <a:chOff x="360" y="1075"/>
              <a:chExt cx="15120" cy="4740"/>
            </a:xfrm>
          </p:grpSpPr>
          <p:pic>
            <p:nvPicPr>
              <p:cNvPr id="10" name="Picture 6" descr="GUVI_ON2_DOYS322-32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60" y="1075"/>
                <a:ext cx="15120" cy="474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500" y="1175"/>
                <a:ext cx="1080" cy="44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n-US" sz="1200">
                    <a:solidFill>
                      <a:schemeClr val="accent2"/>
                    </a:solidFill>
                    <a:latin typeface="Times New Roman" pitchFamily="18" charset="0"/>
                  </a:rPr>
                  <a:t>GUVI</a:t>
                </a:r>
              </a:p>
            </p:txBody>
          </p:sp>
        </p:grpSp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1296" y="240"/>
              <a:ext cx="3312" cy="178"/>
              <a:chOff x="3960" y="1075"/>
              <a:chExt cx="8660" cy="445"/>
            </a:xfrm>
          </p:grpSpPr>
          <p:sp>
            <p:nvSpPr>
              <p:cNvPr id="6" name="Text Box 9"/>
              <p:cNvSpPr txBox="1">
                <a:spLocks noChangeArrowheads="1"/>
              </p:cNvSpPr>
              <p:nvPr/>
            </p:nvSpPr>
            <p:spPr bwMode="auto">
              <a:xfrm>
                <a:off x="11720" y="1075"/>
                <a:ext cx="900" cy="44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n-US" sz="1400">
                    <a:solidFill>
                      <a:srgbClr val="FFFFFF"/>
                    </a:solidFill>
                    <a:latin typeface="Times New Roman" pitchFamily="18" charset="0"/>
                  </a:rPr>
                  <a:t>322</a:t>
                </a:r>
              </a:p>
            </p:txBody>
          </p:sp>
          <p:sp>
            <p:nvSpPr>
              <p:cNvPr id="7" name="Text Box 10"/>
              <p:cNvSpPr txBox="1">
                <a:spLocks noChangeArrowheads="1"/>
              </p:cNvSpPr>
              <p:nvPr/>
            </p:nvSpPr>
            <p:spPr bwMode="auto">
              <a:xfrm>
                <a:off x="9280" y="1075"/>
                <a:ext cx="960" cy="44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400">
                    <a:solidFill>
                      <a:srgbClr val="FFFFFF"/>
                    </a:solidFill>
                    <a:latin typeface="Times New Roman" pitchFamily="18" charset="0"/>
                  </a:rPr>
                  <a:t>323</a:t>
                </a:r>
              </a:p>
            </p:txBody>
          </p:sp>
          <p:sp>
            <p:nvSpPr>
              <p:cNvPr id="8" name="Text Box 11"/>
              <p:cNvSpPr txBox="1">
                <a:spLocks noChangeArrowheads="1"/>
              </p:cNvSpPr>
              <p:nvPr/>
            </p:nvSpPr>
            <p:spPr bwMode="auto">
              <a:xfrm>
                <a:off x="6540" y="1075"/>
                <a:ext cx="1180" cy="44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400">
                    <a:solidFill>
                      <a:srgbClr val="FFFFFF"/>
                    </a:solidFill>
                    <a:latin typeface="Times New Roman" pitchFamily="18" charset="0"/>
                  </a:rPr>
                  <a:t>324</a:t>
                </a:r>
              </a:p>
            </p:txBody>
          </p:sp>
          <p:sp>
            <p:nvSpPr>
              <p:cNvPr id="9" name="Text Box 12"/>
              <p:cNvSpPr txBox="1">
                <a:spLocks noChangeArrowheads="1"/>
              </p:cNvSpPr>
              <p:nvPr/>
            </p:nvSpPr>
            <p:spPr bwMode="auto">
              <a:xfrm>
                <a:off x="3960" y="1075"/>
                <a:ext cx="1160" cy="445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400">
                    <a:solidFill>
                      <a:srgbClr val="FFFFFF"/>
                    </a:solidFill>
                    <a:latin typeface="Times New Roman" pitchFamily="18" charset="0"/>
                  </a:rPr>
                  <a:t>325</a:t>
                </a:r>
              </a:p>
            </p:txBody>
          </p:sp>
        </p:grpSp>
      </p:grp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7550694" y="6031468"/>
            <a:ext cx="1059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entury" pitchFamily="18" charset="0"/>
              </a:rPr>
              <a:t>Crowley</a:t>
            </a:r>
            <a:endParaRPr lang="en-US" b="1" dirty="0">
              <a:solidFill>
                <a:srgbClr val="0000FF"/>
              </a:solidFill>
              <a:latin typeface="Century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9800" y="0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Compositional </a:t>
            </a:r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Changes Caused by Storms</a:t>
            </a:r>
            <a:endParaRPr lang="en-US" sz="2400" b="1" dirty="0">
              <a:solidFill>
                <a:srgbClr val="046C15"/>
              </a:solidFill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09600" y="1981200"/>
            <a:ext cx="7848600" cy="1905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1032"/>
          <p:cNvGraphicFramePr>
            <a:graphicFrameLocks noChangeAspect="1"/>
          </p:cNvGraphicFramePr>
          <p:nvPr/>
        </p:nvGraphicFramePr>
        <p:xfrm>
          <a:off x="1019175" y="2057400"/>
          <a:ext cx="6524625" cy="1852613"/>
        </p:xfrm>
        <a:graphic>
          <a:graphicData uri="http://schemas.openxmlformats.org/presentationml/2006/ole">
            <p:oleObj spid="_x0000_s2051" name="Equation" r:id="rId3" imgW="3759120" imgH="1066680" progId="Equation.3">
              <p:embed/>
            </p:oleObj>
          </a:graphicData>
        </a:graphic>
      </p:graphicFrame>
      <p:sp>
        <p:nvSpPr>
          <p:cNvPr id="6" name="Rectangle 1033"/>
          <p:cNvSpPr>
            <a:spLocks noChangeArrowheads="1"/>
          </p:cNvSpPr>
          <p:nvPr/>
        </p:nvSpPr>
        <p:spPr bwMode="auto">
          <a:xfrm>
            <a:off x="2209800" y="0"/>
            <a:ext cx="502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46C15"/>
                </a:solidFill>
                <a:latin typeface="Century" pitchFamily="18" charset="0"/>
              </a:rPr>
              <a:t>Major Species Continuity Equations (O and O</a:t>
            </a:r>
            <a:r>
              <a:rPr lang="en-US" sz="2400" b="1" baseline="-25000" dirty="0">
                <a:solidFill>
                  <a:srgbClr val="046C15"/>
                </a:solidFill>
                <a:latin typeface="Century" pitchFamily="18" charset="0"/>
              </a:rPr>
              <a:t>2</a:t>
            </a:r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)</a:t>
            </a:r>
            <a:endParaRPr lang="en-US" sz="2400" b="1" dirty="0">
              <a:solidFill>
                <a:srgbClr val="046C15"/>
              </a:solidFill>
              <a:latin typeface="Century" pitchFamily="18" charset="0"/>
            </a:endParaRPr>
          </a:p>
        </p:txBody>
      </p:sp>
      <p:graphicFrame>
        <p:nvGraphicFramePr>
          <p:cNvPr id="8" name="Object 1036"/>
          <p:cNvGraphicFramePr>
            <a:graphicFrameLocks noChangeAspect="1"/>
          </p:cNvGraphicFramePr>
          <p:nvPr/>
        </p:nvGraphicFramePr>
        <p:xfrm>
          <a:off x="762000" y="4657725"/>
          <a:ext cx="2190750" cy="447675"/>
        </p:xfrm>
        <a:graphic>
          <a:graphicData uri="http://schemas.openxmlformats.org/presentationml/2006/ole">
            <p:oleObj spid="_x0000_s2052" name="Equation" r:id="rId4" imgW="1180800" imgH="241200" progId="Equation.3">
              <p:embed/>
            </p:oleObj>
          </a:graphicData>
        </a:graphic>
      </p:graphicFrame>
      <p:sp>
        <p:nvSpPr>
          <p:cNvPr id="11" name="Rectangle 10"/>
          <p:cNvSpPr/>
          <p:nvPr/>
        </p:nvSpPr>
        <p:spPr>
          <a:xfrm>
            <a:off x="6324600" y="4114800"/>
            <a:ext cx="2438400" cy="38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Vertical </a:t>
            </a:r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advection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532507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S is the loss of O</a:t>
            </a:r>
            <a:r>
              <a:rPr lang="en-US" b="1" baseline="-25000" dirty="0" smtClean="0">
                <a:solidFill>
                  <a:srgbClr val="140BBF"/>
                </a:solidFill>
                <a:latin typeface="Century" pitchFamily="18" charset="0"/>
              </a:rPr>
              <a:t>2</a:t>
            </a:r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 through </a:t>
            </a:r>
            <a:r>
              <a:rPr lang="en-US" b="1" dirty="0" err="1" smtClean="0">
                <a:solidFill>
                  <a:srgbClr val="140BBF"/>
                </a:solidFill>
                <a:latin typeface="Century" pitchFamily="18" charset="0"/>
              </a:rPr>
              <a:t>photodissociation</a:t>
            </a:r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 and the loss of O through three body recombination. Short term changes in O and O</a:t>
            </a:r>
            <a:r>
              <a:rPr lang="en-US" b="1" baseline="-25000" dirty="0" smtClean="0">
                <a:solidFill>
                  <a:srgbClr val="140BBF"/>
                </a:solidFill>
                <a:latin typeface="Century" pitchFamily="18" charset="0"/>
              </a:rPr>
              <a:t>2</a:t>
            </a:r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 are dominated by the transport processes (e.g., Rees, 1989), so only these will be discussed here.</a:t>
            </a:r>
            <a:endParaRPr lang="en-US" b="1" dirty="0">
              <a:solidFill>
                <a:srgbClr val="140BBF"/>
              </a:solidFill>
              <a:latin typeface="Century" pitchFamily="18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                                  </a:t>
            </a:r>
            <a:fld id="{FBF42941-67C3-461A-A59E-1CBA2164BB4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85800" y="1600200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Molecular diffusion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6200000" flipH="1">
            <a:off x="2819400" y="1828800"/>
            <a:ext cx="3048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367183" y="4082534"/>
            <a:ext cx="2409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Horizontal advection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876800" y="3581400"/>
            <a:ext cx="10668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V="1">
            <a:off x="6934200" y="3733800"/>
            <a:ext cx="5334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              </a:t>
            </a:r>
            <a:fld id="{FBF42941-67C3-461A-A59E-1CBA2164BB4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863" y="955675"/>
            <a:ext cx="7534275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486400" y="6324600"/>
            <a:ext cx="278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Burns and Killeen, 1992</a:t>
            </a:r>
            <a:endParaRPr lang="en-US" b="1" dirty="0">
              <a:solidFill>
                <a:srgbClr val="140BBF"/>
              </a:solidFill>
              <a:latin typeface="Century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0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Temperature and Composition Changes with Storm Time</a:t>
            </a:r>
            <a:endParaRPr lang="en-US" sz="2400" b="1" dirty="0">
              <a:solidFill>
                <a:srgbClr val="046C15"/>
              </a:solidFill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              </a:t>
            </a:r>
            <a:fld id="{FBF42941-67C3-461A-A59E-1CBA2164BB4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Picture 2" descr="Pages from burnsetal1995a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5135" y="914400"/>
            <a:ext cx="8061799" cy="487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0" y="63246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Burns et al., 1995</a:t>
            </a:r>
            <a:endParaRPr lang="en-US" b="1" dirty="0">
              <a:solidFill>
                <a:srgbClr val="140BBF"/>
              </a:solidFill>
              <a:latin typeface="Century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1" y="0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Temperature Changes </a:t>
            </a:r>
          </a:p>
          <a:p>
            <a:pPr algn="ctr"/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(Storm - Quiet)</a:t>
            </a:r>
            <a:endParaRPr lang="en-US" sz="2400" b="1" dirty="0">
              <a:solidFill>
                <a:srgbClr val="046C15"/>
              </a:solidFill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              </a:t>
            </a:r>
            <a:fld id="{FBF42941-67C3-461A-A59E-1CBA2164BB4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399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What Measurements do we need to Improve our Models?</a:t>
            </a:r>
          </a:p>
          <a:p>
            <a:pPr algn="ctr"/>
            <a:endParaRPr lang="en-US" sz="2400" b="1" dirty="0">
              <a:solidFill>
                <a:srgbClr val="046C15"/>
              </a:solidFill>
              <a:latin typeface="Century" pitchFamily="18" charset="0"/>
            </a:endParaRPr>
          </a:p>
        </p:txBody>
      </p:sp>
      <p:pic>
        <p:nvPicPr>
          <p:cNvPr id="3" name="Picture 2" descr="CoverConcept13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6940" y="461432"/>
            <a:ext cx="4883460" cy="6320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48400"/>
            <a:ext cx="7558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Treat the thermosphere and ionosphere as a global weather system</a:t>
            </a:r>
            <a:endParaRPr lang="en-US" b="1" dirty="0">
              <a:solidFill>
                <a:srgbClr val="140BBF"/>
              </a:solidFill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              </a:t>
            </a:r>
            <a:fld id="{FBF42941-67C3-461A-A59E-1CBA2164BB4F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              </a:t>
            </a:r>
            <a:fld id="{FBF42941-67C3-461A-A59E-1CBA2164BB4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" name="Picture 2" descr="qstab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8200"/>
            <a:ext cx="4328158" cy="2705099"/>
          </a:xfrm>
          <a:prstGeom prst="rect">
            <a:avLst/>
          </a:prstGeom>
        </p:spPr>
      </p:pic>
      <p:pic>
        <p:nvPicPr>
          <p:cNvPr id="4" name="Picture 3" descr="qstab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33800"/>
            <a:ext cx="4343400" cy="2714625"/>
          </a:xfrm>
          <a:prstGeom prst="rect">
            <a:avLst/>
          </a:prstGeom>
        </p:spPr>
      </p:pic>
      <p:pic>
        <p:nvPicPr>
          <p:cNvPr id="5" name="Picture 4" descr="qdown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838200"/>
            <a:ext cx="4343400" cy="2714625"/>
          </a:xfrm>
          <a:prstGeom prst="rect">
            <a:avLst/>
          </a:prstGeom>
        </p:spPr>
      </p:pic>
      <p:pic>
        <p:nvPicPr>
          <p:cNvPr id="6" name="Picture 5" descr="qdown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3762375"/>
            <a:ext cx="4343400" cy="27146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880" y="76200"/>
            <a:ext cx="9149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Causes of Temperature Changes</a:t>
            </a:r>
            <a:endParaRPr lang="en-US" sz="2400" b="1" dirty="0">
              <a:solidFill>
                <a:srgbClr val="046C15"/>
              </a:solidFill>
              <a:latin typeface="Century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                               </a:t>
            </a:r>
            <a:fld id="{FBF42941-67C3-461A-A59E-1CBA2164BB4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5" descr="qjoul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99"/>
            <a:ext cx="4343400" cy="2714625"/>
          </a:xfrm>
          <a:prstGeom prst="rect">
            <a:avLst/>
          </a:prstGeom>
        </p:spPr>
      </p:pic>
      <p:pic>
        <p:nvPicPr>
          <p:cNvPr id="7" name="Picture 6" descr="qadv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5840" y="571500"/>
            <a:ext cx="4328160" cy="2705100"/>
          </a:xfrm>
          <a:prstGeom prst="rect">
            <a:avLst/>
          </a:prstGeom>
        </p:spPr>
      </p:pic>
      <p:pic>
        <p:nvPicPr>
          <p:cNvPr id="8" name="Picture 7" descr="qstab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81400"/>
            <a:ext cx="4328158" cy="2705099"/>
          </a:xfrm>
          <a:prstGeom prst="rect">
            <a:avLst/>
          </a:prstGeom>
        </p:spPr>
      </p:pic>
      <p:pic>
        <p:nvPicPr>
          <p:cNvPr id="9" name="Picture 8" descr="qdown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3571874"/>
            <a:ext cx="4343400" cy="2714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              </a:t>
            </a:r>
            <a:fld id="{FBF42941-67C3-461A-A59E-1CBA2164BB4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" name="Picture 2" descr="on2zst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3900"/>
            <a:ext cx="4084320" cy="2552700"/>
          </a:xfrm>
          <a:prstGeom prst="rect">
            <a:avLst/>
          </a:prstGeom>
        </p:spPr>
      </p:pic>
      <p:pic>
        <p:nvPicPr>
          <p:cNvPr id="4" name="Picture 3" descr="vadv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9680" y="723900"/>
            <a:ext cx="4084320" cy="2552700"/>
          </a:xfrm>
          <a:prstGeom prst="rect">
            <a:avLst/>
          </a:prstGeom>
        </p:spPr>
      </p:pic>
      <p:pic>
        <p:nvPicPr>
          <p:cNvPr id="5" name="Picture 4" descr="hadv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14750"/>
            <a:ext cx="4114800" cy="2571750"/>
          </a:xfrm>
          <a:prstGeom prst="rect">
            <a:avLst/>
          </a:prstGeom>
        </p:spPr>
      </p:pic>
      <p:pic>
        <p:nvPicPr>
          <p:cNvPr id="6" name="Picture 5" descr="mdiff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3733800"/>
            <a:ext cx="4114800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              </a:t>
            </a:r>
            <a:fld id="{FBF42941-67C3-461A-A59E-1CBA2164BB4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</a:t>
            </a:r>
            <a:fld id="{FBF42941-67C3-461A-A59E-1CBA2164BB4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386715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on2zst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1905000"/>
            <a:ext cx="4739640" cy="29530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5638800"/>
            <a:ext cx="2202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140BBF"/>
                </a:solidFill>
                <a:latin typeface="Century" pitchFamily="18" charset="0"/>
              </a:rPr>
              <a:t>Prolss</a:t>
            </a:r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 (1981, 2011)</a:t>
            </a:r>
            <a:endParaRPr lang="en-US" b="1" dirty="0">
              <a:solidFill>
                <a:srgbClr val="140BBF"/>
              </a:solidFill>
              <a:latin typeface="Century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533400" y="1639669"/>
            <a:ext cx="8382000" cy="1676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93750" y="1715869"/>
          <a:ext cx="7816850" cy="1584325"/>
        </p:xfrm>
        <a:graphic>
          <a:graphicData uri="http://schemas.openxmlformats.org/presentationml/2006/ole">
            <p:oleObj spid="_x0000_s1026" name="Equation" r:id="rId3" imgW="4889160" imgH="990360" progId="Equation.3">
              <p:embed/>
            </p:oleObj>
          </a:graphicData>
        </a:graphic>
      </p:graphicFrame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2893338" y="228600"/>
            <a:ext cx="38122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46C15"/>
                </a:solidFill>
                <a:latin typeface="Century" pitchFamily="18" charset="0"/>
              </a:rPr>
              <a:t>Neutral Energy Equation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57200" y="4495800"/>
            <a:ext cx="83915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dirty="0" err="1">
                <a:solidFill>
                  <a:srgbClr val="140BBF"/>
                </a:solidFill>
                <a:latin typeface="Century" pitchFamily="18" charset="0"/>
              </a:rPr>
              <a:t>Thermospheric</a:t>
            </a:r>
            <a:r>
              <a:rPr lang="en-US" sz="2000" b="1" dirty="0">
                <a:solidFill>
                  <a:srgbClr val="140BBF"/>
                </a:solidFill>
                <a:latin typeface="Century" pitchFamily="18" charset="0"/>
              </a:rPr>
              <a:t> heating (</a:t>
            </a:r>
            <a:r>
              <a:rPr lang="en-US" sz="2000" b="1" i="1" dirty="0">
                <a:solidFill>
                  <a:srgbClr val="140BBF"/>
                </a:solidFill>
                <a:latin typeface="Century" pitchFamily="18" charset="0"/>
              </a:rPr>
              <a:t>Q</a:t>
            </a:r>
            <a:r>
              <a:rPr lang="en-US" sz="2000" b="1" dirty="0">
                <a:solidFill>
                  <a:srgbClr val="140BBF"/>
                </a:solidFill>
                <a:latin typeface="Century" pitchFamily="18" charset="0"/>
              </a:rPr>
              <a:t>) includes solar radiation heating, Joule </a:t>
            </a:r>
            <a:r>
              <a:rPr lang="en-US" sz="2000" b="1" dirty="0" smtClean="0">
                <a:solidFill>
                  <a:srgbClr val="140BBF"/>
                </a:solidFill>
                <a:latin typeface="Century" pitchFamily="18" charset="0"/>
              </a:rPr>
              <a:t>heating, </a:t>
            </a:r>
            <a:r>
              <a:rPr lang="en-US" sz="2000" b="1" dirty="0" err="1" smtClean="0">
                <a:solidFill>
                  <a:srgbClr val="140BBF"/>
                </a:solidFill>
                <a:latin typeface="Century" pitchFamily="18" charset="0"/>
              </a:rPr>
              <a:t>collisional</a:t>
            </a:r>
            <a:r>
              <a:rPr lang="en-US" sz="2000" b="1" dirty="0" smtClean="0">
                <a:solidFill>
                  <a:srgbClr val="140BBF"/>
                </a:solidFill>
                <a:latin typeface="Century" pitchFamily="18" charset="0"/>
              </a:rPr>
              <a:t> heat transfer </a:t>
            </a:r>
            <a:r>
              <a:rPr lang="en-US" sz="2000" b="1" dirty="0">
                <a:solidFill>
                  <a:srgbClr val="140BBF"/>
                </a:solidFill>
                <a:latin typeface="Century" pitchFamily="18" charset="0"/>
              </a:rPr>
              <a:t>and heat release by chemical reactions. Energy loss (</a:t>
            </a:r>
            <a:r>
              <a:rPr lang="en-US" sz="2000" b="1" i="1" dirty="0">
                <a:solidFill>
                  <a:srgbClr val="140BBF"/>
                </a:solidFill>
                <a:latin typeface="Century" pitchFamily="18" charset="0"/>
              </a:rPr>
              <a:t>L</a:t>
            </a:r>
            <a:r>
              <a:rPr lang="en-US" sz="2000" b="1" dirty="0">
                <a:solidFill>
                  <a:srgbClr val="140BBF"/>
                </a:solidFill>
                <a:latin typeface="Century" pitchFamily="18" charset="0"/>
              </a:rPr>
              <a:t>) process is primarily radiation cooling (</a:t>
            </a:r>
            <a:r>
              <a:rPr lang="en-US" sz="2000" b="1" dirty="0" smtClean="0">
                <a:solidFill>
                  <a:srgbClr val="140BBF"/>
                </a:solidFill>
                <a:latin typeface="Century" pitchFamily="18" charset="0"/>
              </a:rPr>
              <a:t>NO, O(</a:t>
            </a:r>
            <a:r>
              <a:rPr lang="en-US" sz="2000" b="1" baseline="30000" dirty="0" smtClean="0">
                <a:solidFill>
                  <a:srgbClr val="140BBF"/>
                </a:solidFill>
                <a:latin typeface="Century" pitchFamily="18" charset="0"/>
              </a:rPr>
              <a:t>3</a:t>
            </a:r>
            <a:r>
              <a:rPr lang="en-US" sz="2000" b="1" dirty="0" smtClean="0">
                <a:solidFill>
                  <a:srgbClr val="140BBF"/>
                </a:solidFill>
                <a:latin typeface="Century" pitchFamily="18" charset="0"/>
              </a:rPr>
              <a:t>P) </a:t>
            </a:r>
            <a:r>
              <a:rPr lang="en-US" sz="2000" b="1" dirty="0">
                <a:solidFill>
                  <a:srgbClr val="140BBF"/>
                </a:solidFill>
                <a:latin typeface="Century" pitchFamily="18" charset="0"/>
              </a:rPr>
              <a:t>and CO</a:t>
            </a:r>
            <a:r>
              <a:rPr lang="en-US" sz="2000" b="1" baseline="-25000" dirty="0">
                <a:solidFill>
                  <a:srgbClr val="140BBF"/>
                </a:solidFill>
                <a:latin typeface="Century" pitchFamily="18" charset="0"/>
              </a:rPr>
              <a:t>2</a:t>
            </a:r>
            <a:r>
              <a:rPr lang="en-US" sz="2000" b="1" dirty="0">
                <a:solidFill>
                  <a:srgbClr val="140BBF"/>
                </a:solidFill>
                <a:latin typeface="Century" pitchFamily="18" charset="0"/>
              </a:rPr>
              <a:t>) 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                                </a:t>
            </a:r>
            <a:fld id="{FBF42941-67C3-461A-A59E-1CBA2164BB4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14400" y="1258669"/>
            <a:ext cx="3100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Downward heat conduction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2628900" y="1753969"/>
            <a:ext cx="304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572000" y="1346537"/>
            <a:ext cx="1859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Heat  advection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562600" y="1563469"/>
            <a:ext cx="7620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572000" y="33160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 smtClean="0">
                <a:solidFill>
                  <a:srgbClr val="140BBF"/>
                </a:solidFill>
                <a:latin typeface="Century" pitchFamily="18" charset="0"/>
              </a:rPr>
              <a:t>Compressional</a:t>
            </a:r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 heating and cooling by expansion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6667500" y="2439769"/>
            <a:ext cx="9906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0" y="3468469"/>
            <a:ext cx="163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Joule heating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23" idx="0"/>
          </p:cNvCxnSpPr>
          <p:nvPr/>
        </p:nvCxnSpPr>
        <p:spPr>
          <a:xfrm rot="5400000" flipH="1" flipV="1">
            <a:off x="827145" y="2924013"/>
            <a:ext cx="533400" cy="5555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0" y="1203325"/>
            <a:ext cx="7391400" cy="1981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030"/>
          <p:cNvGraphicFramePr>
            <a:graphicFrameLocks noChangeAspect="1"/>
          </p:cNvGraphicFramePr>
          <p:nvPr/>
        </p:nvGraphicFramePr>
        <p:xfrm>
          <a:off x="1066800" y="1279525"/>
          <a:ext cx="6500813" cy="1685925"/>
        </p:xfrm>
        <a:graphic>
          <a:graphicData uri="http://schemas.openxmlformats.org/presentationml/2006/ole">
            <p:oleObj spid="_x0000_s3074" name="Equation" r:id="rId3" imgW="3746160" imgH="965160" progId="Equation.3">
              <p:embed/>
            </p:oleObj>
          </a:graphicData>
        </a:graphic>
      </p:graphicFrame>
      <p:sp>
        <p:nvSpPr>
          <p:cNvPr id="3" name="Rectangle 1034"/>
          <p:cNvSpPr>
            <a:spLocks noChangeArrowheads="1"/>
          </p:cNvSpPr>
          <p:nvPr/>
        </p:nvSpPr>
        <p:spPr bwMode="auto">
          <a:xfrm>
            <a:off x="2209799" y="0"/>
            <a:ext cx="5029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46C15"/>
                </a:solidFill>
                <a:latin typeface="Century" pitchFamily="18" charset="0"/>
              </a:rPr>
              <a:t>Minor Species Continuity Equations (NO and N(</a:t>
            </a:r>
            <a:r>
              <a:rPr lang="en-US" sz="2400" b="1" baseline="30000" dirty="0">
                <a:solidFill>
                  <a:srgbClr val="046C15"/>
                </a:solidFill>
                <a:latin typeface="Century" pitchFamily="18" charset="0"/>
              </a:rPr>
              <a:t>4</a:t>
            </a:r>
            <a:r>
              <a:rPr lang="en-US" sz="2400" b="1" dirty="0">
                <a:solidFill>
                  <a:srgbClr val="046C15"/>
                </a:solidFill>
                <a:latin typeface="Century" pitchFamily="18" charset="0"/>
              </a:rPr>
              <a:t>S</a:t>
            </a:r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))</a:t>
            </a:r>
            <a:endParaRPr lang="en-US" sz="2400" b="1" dirty="0">
              <a:solidFill>
                <a:srgbClr val="046C15"/>
              </a:solidFill>
              <a:latin typeface="Century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946525"/>
            <a:ext cx="822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The NCAR-TIEGCM solves for NO, N(4S) and N(2D</a:t>
            </a:r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)</a:t>
            </a:r>
          </a:p>
          <a:p>
            <a:endParaRPr lang="en-US" b="1" dirty="0" smtClean="0">
              <a:solidFill>
                <a:srgbClr val="140BBF"/>
              </a:solidFill>
              <a:latin typeface="Century" pitchFamily="18" charset="0"/>
            </a:endParaRPr>
          </a:p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The NCAR-TIME-GCM additionally solves for H </a:t>
            </a:r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in </a:t>
            </a:r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the upper thermosphere and a multitude of species in the lower thermosphere and mesosphere (see </a:t>
            </a:r>
            <a:r>
              <a:rPr lang="en-US" b="1" dirty="0" err="1" smtClean="0">
                <a:solidFill>
                  <a:srgbClr val="140BBF"/>
                </a:solidFill>
                <a:latin typeface="Century" pitchFamily="18" charset="0"/>
              </a:rPr>
              <a:t>Roble</a:t>
            </a:r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, 1995)</a:t>
            </a:r>
          </a:p>
          <a:p>
            <a:endParaRPr lang="en-US" b="1" dirty="0">
              <a:solidFill>
                <a:srgbClr val="140BBF"/>
              </a:solidFill>
              <a:latin typeface="Century" pitchFamily="18" charset="0"/>
            </a:endParaRPr>
          </a:p>
          <a:p>
            <a:endParaRPr lang="en-US" b="1" dirty="0" smtClean="0">
              <a:solidFill>
                <a:srgbClr val="140BBF"/>
              </a:solidFill>
              <a:latin typeface="Century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365125"/>
          </a:xfrm>
        </p:spPr>
        <p:txBody>
          <a:bodyPr/>
          <a:lstStyle/>
          <a:p>
            <a:r>
              <a:rPr lang="en-US" dirty="0" smtClean="0"/>
              <a:t>                                   </a:t>
            </a:r>
            <a:fld id="{FBF42941-67C3-461A-A59E-1CBA2164BB4F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79525" y="148139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133601" y="0"/>
            <a:ext cx="510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46C15"/>
                </a:solidFill>
                <a:latin typeface="Century" pitchFamily="18" charset="0"/>
              </a:rPr>
              <a:t>Boundary Conditions for </a:t>
            </a:r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Thermosphere </a:t>
            </a:r>
            <a:r>
              <a:rPr lang="en-US" sz="2400" b="1" dirty="0">
                <a:solidFill>
                  <a:srgbClr val="046C15"/>
                </a:solidFill>
                <a:latin typeface="Century" pitchFamily="18" charset="0"/>
              </a:rPr>
              <a:t>Equations: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85800" y="1059120"/>
            <a:ext cx="7620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46C15"/>
                </a:solidFill>
                <a:latin typeface="Century" pitchFamily="18" charset="0"/>
              </a:rPr>
              <a:t>Upper boundary conditions: </a:t>
            </a:r>
            <a:endParaRPr lang="en-US" sz="2000" b="1" dirty="0" smtClean="0">
              <a:solidFill>
                <a:srgbClr val="046C15"/>
              </a:solidFill>
              <a:latin typeface="Century" pitchFamily="18" charset="0"/>
            </a:endParaRPr>
          </a:p>
          <a:p>
            <a:endParaRPr lang="en-US" b="1" dirty="0">
              <a:solidFill>
                <a:srgbClr val="046C15"/>
              </a:solidFill>
              <a:latin typeface="Century" pitchFamily="18" charset="0"/>
            </a:endParaRPr>
          </a:p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    Diffusive </a:t>
            </a:r>
            <a:r>
              <a:rPr lang="en-US" b="1" dirty="0">
                <a:solidFill>
                  <a:srgbClr val="140BBF"/>
                </a:solidFill>
                <a:latin typeface="Century" pitchFamily="18" charset="0"/>
              </a:rPr>
              <a:t>equilibrium for </a:t>
            </a:r>
            <a:r>
              <a:rPr lang="en-US" b="1" i="1" dirty="0">
                <a:solidFill>
                  <a:srgbClr val="140BBF"/>
                </a:solidFill>
                <a:latin typeface="Century" pitchFamily="18" charset="0"/>
              </a:rPr>
              <a:t>U, V, W, T, </a:t>
            </a:r>
            <a:r>
              <a:rPr lang="en-US" b="1" i="1" dirty="0">
                <a:solidFill>
                  <a:srgbClr val="140BBF"/>
                </a:solidFill>
                <a:latin typeface="Century" pitchFamily="18" charset="0"/>
                <a:cs typeface="Times New Roman" pitchFamily="18" charset="0"/>
              </a:rPr>
              <a:t>Ψ</a:t>
            </a:r>
            <a:r>
              <a:rPr lang="en-US" b="1" i="1" baseline="-25000" dirty="0">
                <a:solidFill>
                  <a:srgbClr val="140BBF"/>
                </a:solidFill>
                <a:latin typeface="Century" pitchFamily="18" charset="0"/>
                <a:cs typeface="Times New Roman" pitchFamily="18" charset="0"/>
              </a:rPr>
              <a:t>O2</a:t>
            </a:r>
            <a:r>
              <a:rPr lang="en-US" b="1" i="1" dirty="0">
                <a:solidFill>
                  <a:srgbClr val="140BBF"/>
                </a:solidFill>
                <a:latin typeface="Century" pitchFamily="18" charset="0"/>
                <a:cs typeface="Times New Roman" pitchFamily="18" charset="0"/>
              </a:rPr>
              <a:t>, Ψ</a:t>
            </a:r>
            <a:r>
              <a:rPr lang="en-US" b="1" i="1" baseline="-25000" dirty="0">
                <a:solidFill>
                  <a:srgbClr val="140BBF"/>
                </a:solidFill>
                <a:latin typeface="Century" pitchFamily="18" charset="0"/>
                <a:cs typeface="Times New Roman" pitchFamily="18" charset="0"/>
              </a:rPr>
              <a:t>O</a:t>
            </a:r>
            <a:endParaRPr lang="en-US" b="1" i="1" dirty="0">
              <a:solidFill>
                <a:srgbClr val="140BBF"/>
              </a:solidFill>
              <a:latin typeface="Century" pitchFamily="18" charset="0"/>
            </a:endParaRPr>
          </a:p>
        </p:txBody>
      </p:sp>
      <p:graphicFrame>
        <p:nvGraphicFramePr>
          <p:cNvPr id="5" name="Object 1024"/>
          <p:cNvGraphicFramePr>
            <a:graphicFrameLocks noChangeAspect="1"/>
          </p:cNvGraphicFramePr>
          <p:nvPr/>
        </p:nvGraphicFramePr>
        <p:xfrm>
          <a:off x="1295400" y="2202120"/>
          <a:ext cx="3048000" cy="1393825"/>
        </p:xfrm>
        <a:graphic>
          <a:graphicData uri="http://schemas.openxmlformats.org/presentationml/2006/ole">
            <p:oleObj spid="_x0000_s16386" name="Equation" r:id="rId3" imgW="1777680" imgH="812520" progId="Equation.3">
              <p:embed/>
            </p:oleObj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85800" y="3726120"/>
            <a:ext cx="563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    Chemical </a:t>
            </a:r>
            <a:r>
              <a:rPr lang="en-US" b="1" dirty="0">
                <a:solidFill>
                  <a:srgbClr val="140BBF"/>
                </a:solidFill>
                <a:latin typeface="Century" pitchFamily="18" charset="0"/>
              </a:rPr>
              <a:t>equilibrium for N(4S) and NO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85800" y="4287322"/>
            <a:ext cx="602600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46C15"/>
                </a:solidFill>
                <a:latin typeface="Century" pitchFamily="18" charset="0"/>
              </a:rPr>
              <a:t>Lower boundary conditions</a:t>
            </a:r>
            <a:r>
              <a:rPr lang="en-US" sz="2000" b="1" dirty="0" smtClean="0">
                <a:solidFill>
                  <a:srgbClr val="046C15"/>
                </a:solidFill>
                <a:latin typeface="Century" pitchFamily="18" charset="0"/>
              </a:rPr>
              <a:t>:</a:t>
            </a:r>
          </a:p>
          <a:p>
            <a:endParaRPr lang="en-US" sz="1400" b="1" dirty="0">
              <a:solidFill>
                <a:srgbClr val="046C15"/>
              </a:solidFill>
              <a:latin typeface="Century" pitchFamily="18" charset="0"/>
            </a:endParaRPr>
          </a:p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    specified using the global scale wave model (GSWM)</a:t>
            </a:r>
          </a:p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       U </a:t>
            </a:r>
            <a:r>
              <a:rPr lang="en-US" b="1" dirty="0">
                <a:solidFill>
                  <a:srgbClr val="140BBF"/>
                </a:solidFill>
                <a:latin typeface="Century" pitchFamily="18" charset="0"/>
              </a:rPr>
              <a:t>and V: specified by tides</a:t>
            </a:r>
          </a:p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       T</a:t>
            </a:r>
            <a:r>
              <a:rPr lang="en-US" b="1" dirty="0">
                <a:solidFill>
                  <a:srgbClr val="140BBF"/>
                </a:solidFill>
                <a:latin typeface="Century" pitchFamily="18" charset="0"/>
              </a:rPr>
              <a:t>: 181 K + perturbations introduced by tides</a:t>
            </a:r>
          </a:p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     O</a:t>
            </a:r>
            <a:r>
              <a:rPr lang="en-US" b="1" baseline="-25000" dirty="0" smtClean="0">
                <a:solidFill>
                  <a:srgbClr val="140BBF"/>
                </a:solidFill>
                <a:latin typeface="Century" pitchFamily="18" charset="0"/>
              </a:rPr>
              <a:t>2</a:t>
            </a:r>
            <a:r>
              <a:rPr lang="en-US" b="1" dirty="0">
                <a:solidFill>
                  <a:srgbClr val="140BBF"/>
                </a:solidFill>
                <a:latin typeface="Century" pitchFamily="18" charset="0"/>
              </a:rPr>
              <a:t>: fixed mixing ratio of 0.22</a:t>
            </a:r>
          </a:p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     O</a:t>
            </a:r>
            <a:r>
              <a:rPr lang="en-US" b="1" dirty="0">
                <a:solidFill>
                  <a:srgbClr val="140BBF"/>
                </a:solidFill>
                <a:latin typeface="Century" pitchFamily="18" charset="0"/>
              </a:rPr>
              <a:t>: gradient of the mixing ratio is zero</a:t>
            </a:r>
          </a:p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     N(4S</a:t>
            </a:r>
            <a:r>
              <a:rPr lang="en-US" b="1" dirty="0">
                <a:solidFill>
                  <a:srgbClr val="140BBF"/>
                </a:solidFill>
                <a:latin typeface="Century" pitchFamily="18" charset="0"/>
              </a:rPr>
              <a:t>): chemical equilibrium</a:t>
            </a:r>
          </a:p>
          <a:p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     NO</a:t>
            </a:r>
            <a:r>
              <a:rPr lang="en-US" b="1" dirty="0">
                <a:solidFill>
                  <a:srgbClr val="140BBF"/>
                </a:solidFill>
                <a:latin typeface="Century" pitchFamily="18" charset="0"/>
              </a:rPr>
              <a:t>: constant density of 8x10</a:t>
            </a:r>
            <a:r>
              <a:rPr lang="en-US" b="1" baseline="30000" dirty="0">
                <a:solidFill>
                  <a:srgbClr val="140BBF"/>
                </a:solidFill>
                <a:latin typeface="Century" pitchFamily="18" charset="0"/>
              </a:rPr>
              <a:t>6</a:t>
            </a:r>
            <a:endParaRPr lang="en-US" b="1" dirty="0">
              <a:solidFill>
                <a:srgbClr val="140BBF"/>
              </a:solidFill>
              <a:latin typeface="Century" pitchFamily="18" charset="0"/>
            </a:endParaRPr>
          </a:p>
        </p:txBody>
      </p:sp>
      <p:graphicFrame>
        <p:nvGraphicFramePr>
          <p:cNvPr id="8" name="Object 1025"/>
          <p:cNvGraphicFramePr>
            <a:graphicFrameLocks noChangeAspect="1"/>
          </p:cNvGraphicFramePr>
          <p:nvPr/>
        </p:nvGraphicFramePr>
        <p:xfrm>
          <a:off x="4876800" y="2297112"/>
          <a:ext cx="3638550" cy="1284288"/>
        </p:xfrm>
        <a:graphic>
          <a:graphicData uri="http://schemas.openxmlformats.org/presentationml/2006/ole">
            <p:oleObj spid="_x0000_s16387" r:id="rId4" imgW="1457325" imgH="514350" progId="Equation.3">
              <p:embed/>
            </p:oleObj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</p:spPr>
        <p:txBody>
          <a:bodyPr/>
          <a:lstStyle/>
          <a:p>
            <a:r>
              <a:rPr lang="en-US" dirty="0" smtClean="0"/>
              <a:t>                                   </a:t>
            </a:r>
            <a:fld id="{FBF42941-67C3-461A-A59E-1CBA2164BB4F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8382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                                  </a:t>
            </a:r>
            <a:fld id="{FBF42941-67C3-461A-A59E-1CBA2164BB4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 descr="profiletry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1237"/>
            <a:ext cx="7432675" cy="3205163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09801" y="0"/>
            <a:ext cx="502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46C15"/>
                </a:solidFill>
                <a:latin typeface="Century" pitchFamily="18" charset="0"/>
              </a:rPr>
              <a:t>The Thermosphere/ionosphere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0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What </a:t>
            </a:r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Drives </a:t>
            </a:r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the </a:t>
            </a:r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Temperature </a:t>
            </a:r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S</a:t>
            </a:r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tructure </a:t>
            </a:r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of the </a:t>
            </a:r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Thermosphere</a:t>
            </a:r>
            <a:endParaRPr lang="en-US" sz="2400" b="1" dirty="0">
              <a:solidFill>
                <a:srgbClr val="046C15"/>
              </a:solidFill>
              <a:latin typeface="Century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                                  </a:t>
            </a:r>
            <a:fld id="{FBF42941-67C3-461A-A59E-1CBA2164BB4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 descr="heating terms from roble87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799" y="799370"/>
            <a:ext cx="3962401" cy="5951178"/>
          </a:xfrm>
          <a:prstGeom prst="rect">
            <a:avLst/>
          </a:prstGeom>
        </p:spPr>
      </p:pic>
      <p:pic>
        <p:nvPicPr>
          <p:cNvPr id="6" name="Picture 5" descr="coolingterms from roble87-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838637"/>
            <a:ext cx="3984971" cy="60193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57600" y="6248400"/>
            <a:ext cx="2021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140BBF"/>
                </a:solidFill>
                <a:latin typeface="Century" pitchFamily="18" charset="0"/>
              </a:rPr>
              <a:t>Roble</a:t>
            </a:r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 et al., 1987</a:t>
            </a:r>
            <a:endParaRPr lang="en-US" b="1" dirty="0">
              <a:solidFill>
                <a:srgbClr val="140BBF"/>
              </a:solidFill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              </a:t>
            </a:r>
            <a:fld id="{FBF42941-67C3-461A-A59E-1CBA2164BB4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15000" y="601980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140BBF"/>
                </a:solidFill>
                <a:latin typeface="Century" pitchFamily="18" charset="0"/>
              </a:rPr>
              <a:t>Knipp</a:t>
            </a:r>
            <a:r>
              <a:rPr lang="en-US" b="1" dirty="0" smtClean="0">
                <a:solidFill>
                  <a:srgbClr val="140BBF"/>
                </a:solidFill>
                <a:latin typeface="Century" pitchFamily="18" charset="0"/>
              </a:rPr>
              <a:t> et al, 2004</a:t>
            </a:r>
            <a:endParaRPr lang="en-US" b="1" dirty="0">
              <a:solidFill>
                <a:srgbClr val="140BBF"/>
              </a:solidFill>
              <a:latin typeface="Century" pitchFamily="18" charset="0"/>
            </a:endParaRPr>
          </a:p>
        </p:txBody>
      </p:sp>
      <p:pic>
        <p:nvPicPr>
          <p:cNvPr id="5" name="Picture 4" descr="SS212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778721"/>
            <a:ext cx="8534400" cy="5317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4505" y="76200"/>
            <a:ext cx="3959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Forcing the Thermosphere</a:t>
            </a:r>
            <a:endParaRPr lang="en-US" sz="2400" b="1" dirty="0">
              <a:solidFill>
                <a:srgbClr val="046C15"/>
              </a:solidFill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              </a:t>
            </a:r>
            <a:fld id="{FBF42941-67C3-461A-A59E-1CBA2164BB4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0166" y="2590800"/>
            <a:ext cx="8240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46C15"/>
                </a:solidFill>
                <a:latin typeface="Century" pitchFamily="18" charset="0"/>
              </a:rPr>
              <a:t>Changes in Major Species Neutral Composition</a:t>
            </a:r>
            <a:endParaRPr lang="en-US" sz="2400" b="1" dirty="0">
              <a:solidFill>
                <a:srgbClr val="046C15"/>
              </a:solidFill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22473</TotalTime>
  <Words>535</Words>
  <Application>Microsoft Office PowerPoint</Application>
  <PresentationFormat>On-screen Show (4:3)</PresentationFormat>
  <Paragraphs>113</Paragraphs>
  <Slides>27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Equation</vt:lpstr>
      <vt:lpstr>Microsoft Equation 3.0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NCAR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Alan Burns</dc:creator>
  <cp:lastModifiedBy>Alan Burns</cp:lastModifiedBy>
  <cp:revision>591</cp:revision>
  <dcterms:created xsi:type="dcterms:W3CDTF">2011-04-13T20:19:34Z</dcterms:created>
  <dcterms:modified xsi:type="dcterms:W3CDTF">2011-05-06T21:11:59Z</dcterms:modified>
</cp:coreProperties>
</file>